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601200" cy="12801600" type="A3"/>
  <p:notesSz cx="6883400" cy="9906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639763" indent="-182563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1279525" indent="-365125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919288" indent="-547688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2559050" indent="-73025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  <a:srgbClr val="0066FF"/>
    <a:srgbClr val="FF3399"/>
    <a:srgbClr val="783D38"/>
    <a:srgbClr val="CD9793"/>
    <a:srgbClr val="6D3125"/>
    <a:srgbClr val="472421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362" y="93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6"/>
          <p:cNvSpPr>
            <a:spLocks noEditPoints="1"/>
          </p:cNvSpPr>
          <p:nvPr/>
        </p:nvSpPr>
        <p:spPr bwMode="blackGray">
          <a:xfrm>
            <a:off x="7161622" y="800105"/>
            <a:ext cx="2439612" cy="1120143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0090" y="4497633"/>
            <a:ext cx="8161020" cy="2744047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174410" y="7254240"/>
            <a:ext cx="5685727" cy="1946930"/>
          </a:xfrm>
        </p:spPr>
        <p:txBody>
          <a:bodyPr/>
          <a:lstStyle>
            <a:lvl1pPr marL="0" indent="0" algn="r">
              <a:buNone/>
              <a:defRPr sz="3400" i="1">
                <a:solidFill>
                  <a:schemeClr val="tx1">
                    <a:tint val="8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3673-F382-4F7F-A987-5A21CD0225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44CA-0816-497E-8FA3-AA712F46A8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25986" y="512660"/>
            <a:ext cx="1395154" cy="10922847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80060" y="1733522"/>
            <a:ext cx="7245926" cy="97019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9BD45-1ADA-4CD9-A577-A3F9EE69F3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1E10-C97D-41C9-B0BA-41F9C941C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 i="1">
                <a:solidFill>
                  <a:schemeClr val="tx1">
                    <a:tint val="85000"/>
                  </a:schemeClr>
                </a:solidFill>
              </a:defRPr>
            </a:lvl1pPr>
            <a:lvl2pPr marL="640080" indent="0">
              <a:buNone/>
              <a:defRPr sz="2500" i="1">
                <a:solidFill>
                  <a:schemeClr val="tx1">
                    <a:tint val="85000"/>
                  </a:schemeClr>
                </a:solidFill>
              </a:defRPr>
            </a:lvl2pPr>
            <a:lvl3pPr marL="1280160" indent="0">
              <a:buNone/>
              <a:defRPr sz="2200" i="1">
                <a:solidFill>
                  <a:schemeClr val="tx1">
                    <a:tint val="85000"/>
                  </a:schemeClr>
                </a:solidFill>
              </a:defRPr>
            </a:lvl3pPr>
            <a:lvl4pPr marL="192024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4pPr>
            <a:lvl5pPr marL="256032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04D4-41DA-438C-952F-1448B4755F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5A81-C368-4B3C-9A87-550A6D004F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0060" y="10267977"/>
            <a:ext cx="4242197" cy="119422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3400" b="1">
                <a:solidFill>
                  <a:srgbClr val="FFFFFF"/>
                </a:solidFill>
              </a:defRPr>
            </a:lvl1pPr>
            <a:lvl2pPr marL="640080" indent="0" algn="ctr">
              <a:buNone/>
              <a:defRPr sz="2800" b="1">
                <a:solidFill>
                  <a:srgbClr val="FFFFFF"/>
                </a:solidFill>
              </a:defRPr>
            </a:lvl2pPr>
            <a:lvl3pPr marL="1280160" indent="0" algn="ctr">
              <a:buNone/>
              <a:defRPr sz="2500" b="1">
                <a:solidFill>
                  <a:srgbClr val="FFFFFF"/>
                </a:solidFill>
              </a:defRPr>
            </a:lvl3pPr>
            <a:lvl4pPr marL="1920240" indent="0" algn="ctr">
              <a:buNone/>
              <a:defRPr sz="2200" b="1">
                <a:solidFill>
                  <a:srgbClr val="FFFFFF"/>
                </a:solidFill>
              </a:defRPr>
            </a:lvl4pPr>
            <a:lvl5pPr marL="2560320" indent="0" algn="ctr">
              <a:buNone/>
              <a:defRPr sz="2200" b="1">
                <a:solidFill>
                  <a:srgbClr val="FFFFFF"/>
                </a:solidFill>
              </a:defRPr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" y="2800325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877277" y="10267977"/>
            <a:ext cx="4243864" cy="119422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3400" b="1">
                <a:solidFill>
                  <a:srgbClr val="FFFFFF"/>
                </a:solidFill>
              </a:defRPr>
            </a:lvl1pPr>
            <a:lvl2pPr marL="640080" indent="0" algn="ctr">
              <a:buNone/>
              <a:defRPr sz="2800" b="1">
                <a:solidFill>
                  <a:srgbClr val="FFFFFF"/>
                </a:solidFill>
              </a:defRPr>
            </a:lvl2pPr>
            <a:lvl3pPr marL="1280160" indent="0" algn="ctr">
              <a:buNone/>
              <a:defRPr sz="2500" b="1">
                <a:solidFill>
                  <a:srgbClr val="FFFFFF"/>
                </a:solidFill>
              </a:defRPr>
            </a:lvl3pPr>
            <a:lvl4pPr marL="1920240" indent="0" algn="ctr">
              <a:buNone/>
              <a:defRPr sz="2200" b="1">
                <a:solidFill>
                  <a:srgbClr val="FFFFFF"/>
                </a:solidFill>
              </a:defRPr>
            </a:lvl4pPr>
            <a:lvl5pPr marL="2560320" indent="0" algn="ctr">
              <a:buNone/>
              <a:defRPr sz="2200" b="1">
                <a:solidFill>
                  <a:srgbClr val="FFFFFF"/>
                </a:solidFill>
              </a:defRPr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877277" y="2800325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1E57-F6EF-4517-A028-F918D6D489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5EAD-7F36-4F83-A651-A601475911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C3E6-51AF-47C2-918D-702E816021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0063" y="509696"/>
            <a:ext cx="8630480" cy="1108574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262" y="2969157"/>
            <a:ext cx="8629882" cy="846635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80062" y="1616740"/>
            <a:ext cx="8649123" cy="128381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7E12-2C0C-4F38-A4AE-8ED0E73D5A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026" y="3333728"/>
            <a:ext cx="3593787" cy="1457964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0026" y="4791692"/>
            <a:ext cx="3593787" cy="1502409"/>
          </a:xfrm>
        </p:spPr>
        <p:txBody>
          <a:bodyPr/>
          <a:lstStyle>
            <a:lvl1pPr marL="0" indent="0" algn="r">
              <a:buNone/>
              <a:defRPr sz="2000"/>
            </a:lvl1pPr>
            <a:lvl2pPr marL="640080" indent="0" algn="r">
              <a:buNone/>
              <a:defRPr sz="1700"/>
            </a:lvl2pPr>
            <a:lvl3pPr marL="1280160" indent="0" algn="r">
              <a:buNone/>
              <a:defRPr sz="1400"/>
            </a:lvl3pPr>
            <a:lvl4pPr marL="1920240" indent="0" algn="r">
              <a:buNone/>
              <a:defRPr sz="1300"/>
            </a:lvl4pPr>
            <a:lvl5pPr marL="2560320" indent="0" algn="r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200521" y="1733517"/>
            <a:ext cx="4725624" cy="8401064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 rtlCol="0">
            <a:normAutofit/>
          </a:bodyPr>
          <a:lstStyle/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D5C8-F330-4E4C-987E-F5A7497FB4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3" y="933412"/>
            <a:ext cx="2381535" cy="11068127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9425" y="512763"/>
            <a:ext cx="864235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30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eaLnBrk="1" latinLnBrk="0" hangingPunct="1">
              <a:defRPr kumimoji="0"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eaLnBrk="1" latinLnBrk="0" hangingPunct="1">
              <a:defRPr kumimoji="0"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eaLnBrk="1" latinLnBrk="0" hangingPunct="1">
              <a:defRPr kumimoji="0"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E49EE7-FF0F-4E1E-AC9C-3CFAFBA8DC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6200" b="1" kern="120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6200" b="1">
          <a:solidFill>
            <a:schemeClr val="tx1"/>
          </a:solidFill>
          <a:latin typeface="Cambr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6200" b="1">
          <a:solidFill>
            <a:schemeClr val="tx1"/>
          </a:solidFill>
          <a:latin typeface="Cambr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6200" b="1">
          <a:solidFill>
            <a:schemeClr val="tx1"/>
          </a:solidFill>
          <a:latin typeface="Cambr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6200" b="1">
          <a:solidFill>
            <a:schemeClr val="tx1"/>
          </a:solidFill>
          <a:latin typeface="Cambr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479425" indent="-479425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p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rtl="0" eaLnBrk="0" fontAlgn="base" latinLnBrk="1" hangingPunct="0">
        <a:spcBef>
          <a:spcPct val="20000"/>
        </a:spcBef>
        <a:spcAft>
          <a:spcPct val="0"/>
        </a:spcAft>
        <a:buClr>
          <a:srgbClr val="B5AD67"/>
        </a:buClr>
        <a:buSzPct val="140000"/>
        <a:buFont typeface="Wingdings" pitchFamily="2" charset="2"/>
        <a:buChar char="§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rtl="0" eaLnBrk="0" fontAlgn="base" latinLnBrk="1" hangingPunct="0">
        <a:spcBef>
          <a:spcPct val="20000"/>
        </a:spcBef>
        <a:spcAft>
          <a:spcPct val="0"/>
        </a:spcAft>
        <a:buClr>
          <a:srgbClr val="61A9B8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rtl="0" eaLnBrk="0" fontAlgn="base" latinLnBrk="1" hangingPunct="0">
        <a:spcBef>
          <a:spcPct val="20000"/>
        </a:spcBef>
        <a:spcAft>
          <a:spcPct val="0"/>
        </a:spcAft>
        <a:buClr>
          <a:srgbClr val="AB7350"/>
        </a:buClr>
        <a:buSzPct val="11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"/>
          <p:cNvSpPr>
            <a:spLocks noChangeArrowheads="1"/>
          </p:cNvSpPr>
          <p:nvPr/>
        </p:nvSpPr>
        <p:spPr bwMode="auto">
          <a:xfrm>
            <a:off x="4629150" y="5094288"/>
            <a:ext cx="4668838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>
            <a:spAutoFit/>
          </a:bodyPr>
          <a:lstStyle/>
          <a:p>
            <a:r>
              <a:rPr lang="en-US" altLang="ko-KR" sz="2400" b="1">
                <a:latin typeface="HY강B" pitchFamily="18" charset="-127"/>
                <a:ea typeface="HY강B" pitchFamily="18" charset="-127"/>
              </a:rPr>
              <a:t>Invited Speakers </a:t>
            </a:r>
          </a:p>
          <a:p>
            <a:endParaRPr lang="en-US" altLang="ko-KR" sz="2400" b="1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1600" b="1"/>
              <a:t>Robert Coleman(U.C. Berkeley, USA)</a:t>
            </a:r>
          </a:p>
          <a:p>
            <a:r>
              <a:rPr lang="en-US" altLang="ko-KR" sz="1600" b="1"/>
              <a:t>Samit Dasgupta (U.C. Santa Cruz, USA)</a:t>
            </a:r>
            <a:endParaRPr lang="en-US" altLang="ko-KR" sz="1600" b="1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1600" b="1"/>
              <a:t>Mahesh Kakde(Kings College, UK)</a:t>
            </a:r>
          </a:p>
          <a:p>
            <a:r>
              <a:rPr lang="en-US" altLang="ko-KR" sz="1600" b="1"/>
              <a:t>Masato Kurihara (Keio Univ. Japan)</a:t>
            </a:r>
          </a:p>
          <a:p>
            <a:r>
              <a:rPr lang="en-US" altLang="ko-KR" sz="1600" b="1"/>
              <a:t>Thong  Nguyen Quang Do(</a:t>
            </a:r>
            <a:r>
              <a:rPr lang="fr-FR" altLang="ko-KR" sz="1600" b="1"/>
              <a:t>Besançon</a:t>
            </a:r>
            <a:r>
              <a:rPr lang="fr-FR" altLang="ko-KR" sz="1600"/>
              <a:t>, </a:t>
            </a:r>
            <a:r>
              <a:rPr lang="fr-FR" altLang="ko-KR" sz="1600" b="1"/>
              <a:t>F</a:t>
            </a:r>
            <a:r>
              <a:rPr lang="en-US" altLang="ko-KR" sz="1600" b="1"/>
              <a:t>rance)</a:t>
            </a:r>
          </a:p>
          <a:p>
            <a:r>
              <a:rPr lang="en-US" altLang="ko-KR" sz="1600" b="1"/>
              <a:t>Romyar Sharifi(Univ. of Arizona, USA)</a:t>
            </a:r>
          </a:p>
          <a:p>
            <a:r>
              <a:rPr lang="en-US" altLang="ko-KR" sz="1600" b="1"/>
              <a:t>Yuichiro Taguchi(Kyushu Univ. Japan)</a:t>
            </a:r>
          </a:p>
          <a:p>
            <a:r>
              <a:rPr lang="en-US" altLang="ko-KR" sz="1600" b="1"/>
              <a:t>Takae Tsuji(Tokai Univ. Japan)</a:t>
            </a:r>
          </a:p>
          <a:p>
            <a:r>
              <a:rPr lang="en-US" altLang="ko-KR" sz="1600" b="1"/>
              <a:t>Seidai Yasuda (RIMS, Japan)</a:t>
            </a:r>
            <a:r>
              <a:rPr lang="en-US" altLang="ko-KR" sz="1600"/>
              <a:t> </a:t>
            </a:r>
          </a:p>
          <a:p>
            <a:endParaRPr lang="en-US" altLang="ko-KR" sz="2800"/>
          </a:p>
          <a:p>
            <a:endParaRPr lang="en-US" altLang="ko-KR" sz="1600" b="1"/>
          </a:p>
        </p:txBody>
      </p:sp>
      <p:sp>
        <p:nvSpPr>
          <p:cNvPr id="13315" name="Rectangle 26"/>
          <p:cNvSpPr>
            <a:spLocks noChangeArrowheads="1"/>
          </p:cNvSpPr>
          <p:nvPr/>
        </p:nvSpPr>
        <p:spPr bwMode="auto">
          <a:xfrm>
            <a:off x="6578600" y="3600450"/>
            <a:ext cx="2870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>
            <a:spAutoFit/>
          </a:bodyPr>
          <a:lstStyle/>
          <a:p>
            <a:pPr algn="r"/>
            <a:r>
              <a:rPr lang="en-US" altLang="ko-KR" sz="1600" b="1">
                <a:latin typeface="Adobe Ming Std L"/>
                <a:ea typeface="Adobe Ming Std L"/>
                <a:cs typeface="Adobe Ming Std L"/>
              </a:rPr>
              <a:t>Oct 22-26, 2012</a:t>
            </a:r>
          </a:p>
          <a:p>
            <a:pPr algn="r"/>
            <a:r>
              <a:rPr lang="en-US" altLang="ko-KR" sz="1600" b="1">
                <a:latin typeface="Adobe Ming Std L"/>
                <a:ea typeface="Adobe Ming Std L"/>
                <a:cs typeface="Adobe Ming Std L"/>
              </a:rPr>
              <a:t>Dept. of Mathematics </a:t>
            </a:r>
          </a:p>
          <a:p>
            <a:pPr algn="r"/>
            <a:r>
              <a:rPr lang="en-US" altLang="ko-KR" sz="1600" b="1">
                <a:latin typeface="Adobe Ming Std L"/>
                <a:ea typeface="Adobe Ming Std L"/>
                <a:cs typeface="Adobe Ming Std L"/>
              </a:rPr>
              <a:t>Yonsei University</a:t>
            </a:r>
          </a:p>
          <a:p>
            <a:pPr algn="r"/>
            <a:r>
              <a:rPr lang="en-US" altLang="ko-KR" sz="1600" b="1">
                <a:latin typeface="Adobe Ming Std L"/>
                <a:ea typeface="Adobe Ming Std L"/>
                <a:cs typeface="Adobe Ming Std L"/>
              </a:rPr>
              <a:t>Seoul, South Korea </a:t>
            </a:r>
          </a:p>
        </p:txBody>
      </p:sp>
      <p:sp>
        <p:nvSpPr>
          <p:cNvPr id="13316" name="Rectangle 30"/>
          <p:cNvSpPr>
            <a:spLocks noChangeArrowheads="1"/>
          </p:cNvSpPr>
          <p:nvPr/>
        </p:nvSpPr>
        <p:spPr bwMode="auto">
          <a:xfrm>
            <a:off x="3040063" y="568325"/>
            <a:ext cx="6408737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>
            <a:spAutoFit/>
          </a:bodyPr>
          <a:lstStyle/>
          <a:p>
            <a:pPr algn="r"/>
            <a:r>
              <a:rPr lang="en-US" altLang="ko-KR" sz="8400" b="1">
                <a:solidFill>
                  <a:srgbClr val="6600FF"/>
                </a:solidFill>
                <a:latin typeface="Bauhaus 93" pitchFamily="82" charset="0"/>
                <a:ea typeface="HY강B" pitchFamily="18" charset="-127"/>
                <a:cs typeface="Japanese Gothic"/>
              </a:rPr>
              <a:t>  </a:t>
            </a:r>
            <a:r>
              <a:rPr lang="en-US" altLang="ko-KR" sz="4400" b="1">
                <a:latin typeface="Bauhaus 93" pitchFamily="82" charset="0"/>
                <a:ea typeface="HY강B" pitchFamily="18" charset="-127"/>
                <a:cs typeface="Japanese Gothic"/>
              </a:rPr>
              <a:t> </a:t>
            </a:r>
            <a:r>
              <a:rPr lang="en-US" altLang="ko-KR" sz="4400" b="1">
                <a:ea typeface="HY강B" pitchFamily="18" charset="-127"/>
                <a:cs typeface="Japanese Gothic"/>
              </a:rPr>
              <a:t>L-functions and     Arithmetic</a:t>
            </a:r>
          </a:p>
          <a:p>
            <a:pPr algn="r"/>
            <a:endParaRPr lang="en-US" altLang="ko-KR" sz="4400" b="1">
              <a:latin typeface="HY강B" pitchFamily="18" charset="-127"/>
              <a:ea typeface="HY강B" pitchFamily="18" charset="-127"/>
              <a:cs typeface="Japanese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7475" y="11760200"/>
            <a:ext cx="6889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kern="0" dirty="0"/>
              <a:t>Sponsored by </a:t>
            </a:r>
            <a:r>
              <a:rPr kumimoji="0" lang="en-US" altLang="ko-KR" sz="1600" b="1" kern="0" dirty="0" err="1"/>
              <a:t>Yonsei</a:t>
            </a:r>
            <a:r>
              <a:rPr kumimoji="0" lang="en-US" altLang="ko-KR" sz="1600" b="1" kern="0" dirty="0"/>
              <a:t> </a:t>
            </a:r>
            <a:r>
              <a:rPr kumimoji="0" lang="ko-KR" altLang="en-US" sz="1600" b="1" kern="0" dirty="0"/>
              <a:t> </a:t>
            </a:r>
            <a:r>
              <a:rPr kumimoji="0" lang="en-US" altLang="ko-KR" sz="1600" b="1" kern="0" dirty="0"/>
              <a:t>Math BK21 </a:t>
            </a:r>
          </a:p>
          <a:p>
            <a:pPr algn="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kern="0" dirty="0"/>
              <a:t>ASARC of </a:t>
            </a:r>
            <a:r>
              <a:rPr kumimoji="0" lang="en-US" altLang="ko-KR" sz="1600" b="1" kern="0" dirty="0" err="1"/>
              <a:t>Kaist</a:t>
            </a:r>
            <a:endParaRPr kumimoji="0" lang="ko-KR" altLang="en-US" sz="1600" b="1" kern="0" dirty="0"/>
          </a:p>
        </p:txBody>
      </p:sp>
      <p:pic>
        <p:nvPicPr>
          <p:cNvPr id="13318" name="그림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10288588"/>
            <a:ext cx="984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그림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1100" y="10288588"/>
            <a:ext cx="10080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그림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7850" y="10288588"/>
            <a:ext cx="9366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그림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88388" y="10288588"/>
            <a:ext cx="912812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그림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4324350" cy="839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직사각형 6"/>
          <p:cNvSpPr>
            <a:spLocks noChangeArrowheads="1"/>
          </p:cNvSpPr>
          <p:nvPr/>
        </p:nvSpPr>
        <p:spPr bwMode="auto">
          <a:xfrm>
            <a:off x="266700" y="8482013"/>
            <a:ext cx="35131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HY강B" pitchFamily="18" charset="-127"/>
                <a:ea typeface="HY강B" pitchFamily="18" charset="-127"/>
              </a:rPr>
              <a:t>Organizers</a:t>
            </a:r>
          </a:p>
          <a:p>
            <a:r>
              <a:rPr lang="en-US" altLang="ko-KR" sz="1600" b="1"/>
              <a:t>Sunghan Bae(Kaist)</a:t>
            </a:r>
            <a:endParaRPr lang="en-US" altLang="ko-KR" sz="1600" b="1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1600" b="1"/>
              <a:t>David Burns (Kings College, UK) </a:t>
            </a:r>
          </a:p>
          <a:p>
            <a:r>
              <a:rPr lang="en-US" altLang="ko-KR" sz="1600" b="1"/>
              <a:t>Masato Kurihara (Keio Univ. Japan)</a:t>
            </a:r>
          </a:p>
          <a:p>
            <a:r>
              <a:rPr lang="en-US" altLang="ko-KR" sz="1600" b="1"/>
              <a:t>Soogil Seo(Yonsei Univ.)</a:t>
            </a:r>
          </a:p>
          <a:p>
            <a:endParaRPr lang="en-US" altLang="ko-KR" sz="1600"/>
          </a:p>
        </p:txBody>
      </p:sp>
      <p:pic>
        <p:nvPicPr>
          <p:cNvPr id="13324" name="그림 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4475" y="10288588"/>
            <a:ext cx="969963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" descr="C:\Users\서수길\Desktop\romya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37225" y="10288588"/>
            <a:ext cx="10080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6" descr="C:\Users\서수길\Desktop\120815taguchi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45288" y="10288588"/>
            <a:ext cx="93662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" descr="C:\Users\Seo\Desktop\s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80325" y="10288588"/>
            <a:ext cx="100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9" descr="photo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29163" y="10288588"/>
            <a:ext cx="10080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2846</TotalTime>
  <Words>83</Words>
  <Application>Microsoft Office PowerPoint</Application>
  <PresentationFormat>A3 Paper (297x420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디자인 서식 파일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14" baseType="lpstr">
      <vt:lpstr>굴림</vt:lpstr>
      <vt:lpstr>Arial</vt:lpstr>
      <vt:lpstr>Cambria</vt:lpstr>
      <vt:lpstr>HY견명조</vt:lpstr>
      <vt:lpstr>Wingdings 2</vt:lpstr>
      <vt:lpstr>Wingdings</vt:lpstr>
      <vt:lpstr>맑은 고딕</vt:lpstr>
      <vt:lpstr>HY강B</vt:lpstr>
      <vt:lpstr>Adobe Ming Std L</vt:lpstr>
      <vt:lpstr>Bauhaus 93</vt:lpstr>
      <vt:lpstr>Japanese Gothic</vt:lpstr>
      <vt:lpstr>연꽃 당초 무늬</vt:lpstr>
      <vt:lpstr>연꽃 당초 무늬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COLLOQUIUM</dc:title>
  <dc:creator>수학과사무실</dc:creator>
  <cp:lastModifiedBy>서수길</cp:lastModifiedBy>
  <cp:revision>154</cp:revision>
  <cp:lastPrinted>2012-02-03T00:56:14Z</cp:lastPrinted>
  <dcterms:created xsi:type="dcterms:W3CDTF">2007-10-10T00:36:28Z</dcterms:created>
  <dcterms:modified xsi:type="dcterms:W3CDTF">2012-10-18T03:39:46Z</dcterms:modified>
</cp:coreProperties>
</file>