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19"/>
  </p:notesMasterIdLst>
  <p:handoutMasterIdLst>
    <p:handoutMasterId r:id="rId20"/>
  </p:handoutMasterIdLst>
  <p:sldIdLst>
    <p:sldId id="256" r:id="rId2"/>
    <p:sldId id="378" r:id="rId3"/>
    <p:sldId id="317" r:id="rId4"/>
    <p:sldId id="392" r:id="rId5"/>
    <p:sldId id="380" r:id="rId6"/>
    <p:sldId id="407" r:id="rId7"/>
    <p:sldId id="382" r:id="rId8"/>
    <p:sldId id="388" r:id="rId9"/>
    <p:sldId id="420" r:id="rId10"/>
    <p:sldId id="393" r:id="rId11"/>
    <p:sldId id="395" r:id="rId12"/>
    <p:sldId id="398" r:id="rId13"/>
    <p:sldId id="422" r:id="rId14"/>
    <p:sldId id="412" r:id="rId15"/>
    <p:sldId id="425" r:id="rId16"/>
    <p:sldId id="414" r:id="rId17"/>
    <p:sldId id="411" r:id="rId18"/>
  </p:sldIdLst>
  <p:sldSz cx="9144000" cy="6858000" type="screen4x3"/>
  <p:notesSz cx="9296400" cy="7010400"/>
  <p:embeddedFontLst>
    <p:embeddedFont>
      <p:font typeface="Calibri" pitchFamily="34" charset="0"/>
      <p:regular r:id="rId21"/>
      <p:bold r:id="rId22"/>
      <p:italic r:id="rId23"/>
      <p:boldItalic r:id="rId24"/>
    </p:embeddedFont>
    <p:embeddedFont>
      <p:font typeface="cmsy10" pitchFamily="34" charset="0"/>
      <p:regular r:id="rId25"/>
    </p:embeddedFont>
    <p:embeddedFont>
      <p:font typeface="cmcsc10"/>
      <p:regular r:id="rId26"/>
    </p:embeddedFont>
    <p:embeddedFont>
      <p:font typeface="cmmi10" pitchFamily="34" charset="0"/>
      <p:regular r:id="rId27"/>
    </p:embeddedFont>
    <p:embeddedFont>
      <p:font typeface="msbm10"/>
      <p:regular r:id="rId28"/>
    </p:embeddedFont>
    <p:embeddedFont>
      <p:font typeface="Berlin Sans FB Demi" pitchFamily="34" charset="0"/>
      <p:bold r:id="rId29"/>
    </p:embeddedFont>
  </p:embeddedFontLst>
  <p:custDataLst>
    <p:tags r:id="rId30"/>
  </p:custDataLst>
  <p:defaultTextStyle>
    <a:defPPr>
      <a:defRPr lang="en-US"/>
    </a:defPPr>
    <a:lvl1pPr algn="l" rtl="0" fontAlgn="base">
      <a:spcBef>
        <a:spcPct val="0"/>
      </a:spcBef>
      <a:spcAft>
        <a:spcPct val="0"/>
      </a:spcAft>
      <a:defRPr sz="2000" i="1" kern="1200">
        <a:solidFill>
          <a:schemeClr val="tx1"/>
        </a:solidFill>
        <a:latin typeface="Times New Roman" pitchFamily="18" charset="0"/>
        <a:ea typeface="+mn-ea"/>
        <a:cs typeface="Arial" charset="0"/>
      </a:defRPr>
    </a:lvl1pPr>
    <a:lvl2pPr marL="457200" algn="l" rtl="0" fontAlgn="base">
      <a:spcBef>
        <a:spcPct val="0"/>
      </a:spcBef>
      <a:spcAft>
        <a:spcPct val="0"/>
      </a:spcAft>
      <a:defRPr sz="2000" i="1" kern="1200">
        <a:solidFill>
          <a:schemeClr val="tx1"/>
        </a:solidFill>
        <a:latin typeface="Times New Roman" pitchFamily="18" charset="0"/>
        <a:ea typeface="+mn-ea"/>
        <a:cs typeface="Arial" charset="0"/>
      </a:defRPr>
    </a:lvl2pPr>
    <a:lvl3pPr marL="914400" algn="l" rtl="0" fontAlgn="base">
      <a:spcBef>
        <a:spcPct val="0"/>
      </a:spcBef>
      <a:spcAft>
        <a:spcPct val="0"/>
      </a:spcAft>
      <a:defRPr sz="2000" i="1" kern="1200">
        <a:solidFill>
          <a:schemeClr val="tx1"/>
        </a:solidFill>
        <a:latin typeface="Times New Roman" pitchFamily="18" charset="0"/>
        <a:ea typeface="+mn-ea"/>
        <a:cs typeface="Arial" charset="0"/>
      </a:defRPr>
    </a:lvl3pPr>
    <a:lvl4pPr marL="1371600" algn="l" rtl="0" fontAlgn="base">
      <a:spcBef>
        <a:spcPct val="0"/>
      </a:spcBef>
      <a:spcAft>
        <a:spcPct val="0"/>
      </a:spcAft>
      <a:defRPr sz="2000" i="1" kern="1200">
        <a:solidFill>
          <a:schemeClr val="tx1"/>
        </a:solidFill>
        <a:latin typeface="Times New Roman" pitchFamily="18" charset="0"/>
        <a:ea typeface="+mn-ea"/>
        <a:cs typeface="Arial" charset="0"/>
      </a:defRPr>
    </a:lvl4pPr>
    <a:lvl5pPr marL="1828800" algn="l" rtl="0" fontAlgn="base">
      <a:spcBef>
        <a:spcPct val="0"/>
      </a:spcBef>
      <a:spcAft>
        <a:spcPct val="0"/>
      </a:spcAft>
      <a:defRPr sz="2000" i="1" kern="1200">
        <a:solidFill>
          <a:schemeClr val="tx1"/>
        </a:solidFill>
        <a:latin typeface="Times New Roman" pitchFamily="18" charset="0"/>
        <a:ea typeface="+mn-ea"/>
        <a:cs typeface="Arial" charset="0"/>
      </a:defRPr>
    </a:lvl5pPr>
    <a:lvl6pPr marL="2286000" algn="l" defTabSz="914400" rtl="0" eaLnBrk="1" latinLnBrk="0" hangingPunct="1">
      <a:defRPr sz="2000" i="1" kern="1200">
        <a:solidFill>
          <a:schemeClr val="tx1"/>
        </a:solidFill>
        <a:latin typeface="Times New Roman" pitchFamily="18" charset="0"/>
        <a:ea typeface="+mn-ea"/>
        <a:cs typeface="Arial" charset="0"/>
      </a:defRPr>
    </a:lvl6pPr>
    <a:lvl7pPr marL="2743200" algn="l" defTabSz="914400" rtl="0" eaLnBrk="1" latinLnBrk="0" hangingPunct="1">
      <a:defRPr sz="2000" i="1" kern="1200">
        <a:solidFill>
          <a:schemeClr val="tx1"/>
        </a:solidFill>
        <a:latin typeface="Times New Roman" pitchFamily="18" charset="0"/>
        <a:ea typeface="+mn-ea"/>
        <a:cs typeface="Arial" charset="0"/>
      </a:defRPr>
    </a:lvl7pPr>
    <a:lvl8pPr marL="3200400" algn="l" defTabSz="914400" rtl="0" eaLnBrk="1" latinLnBrk="0" hangingPunct="1">
      <a:defRPr sz="2000" i="1" kern="1200">
        <a:solidFill>
          <a:schemeClr val="tx1"/>
        </a:solidFill>
        <a:latin typeface="Times New Roman" pitchFamily="18" charset="0"/>
        <a:ea typeface="+mn-ea"/>
        <a:cs typeface="Arial" charset="0"/>
      </a:defRPr>
    </a:lvl8pPr>
    <a:lvl9pPr marL="3657600" algn="l" defTabSz="914400" rtl="0" eaLnBrk="1" latinLnBrk="0" hangingPunct="1">
      <a:defRPr sz="2000" i="1"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00B050"/>
    <a:srgbClr val="0033CC"/>
    <a:srgbClr val="FF00FF"/>
    <a:srgbClr val="FF0000"/>
    <a:srgbClr val="008080"/>
    <a:srgbClr val="32F123"/>
    <a:srgbClr val="990033"/>
    <a:srgbClr val="00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251" autoAdjust="0"/>
    <p:restoredTop sz="87852" autoAdjust="0"/>
  </p:normalViewPr>
  <p:slideViewPr>
    <p:cSldViewPr snapToGrid="0" snapToObjects="1">
      <p:cViewPr>
        <p:scale>
          <a:sx n="70" d="100"/>
          <a:sy n="70" d="100"/>
        </p:scale>
        <p:origin x="150"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72"/>
    </p:cViewPr>
  </p:sorterViewPr>
  <p:notesViewPr>
    <p:cSldViewPr snapToGrid="0" snapToObjects="1">
      <p:cViewPr varScale="1">
        <p:scale>
          <a:sx n="68" d="100"/>
          <a:sy n="68" d="100"/>
        </p:scale>
        <p:origin x="-1902" y="-66"/>
      </p:cViewPr>
      <p:guideLst>
        <p:guide orient="horz" pos="1648"/>
        <p:guide pos="380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29"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212"/>
            <a:ext cx="4027602" cy="351369"/>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949325" eaLnBrk="0" hangingPunct="0">
              <a:defRPr sz="1000"/>
            </a:lvl1pPr>
          </a:lstStyle>
          <a:p>
            <a:endParaRPr lang="en-US"/>
          </a:p>
        </p:txBody>
      </p:sp>
      <p:sp>
        <p:nvSpPr>
          <p:cNvPr id="2051" name="Rectangle 3"/>
          <p:cNvSpPr>
            <a:spLocks noGrp="1" noChangeArrowheads="1"/>
          </p:cNvSpPr>
          <p:nvPr>
            <p:ph type="dt" idx="1"/>
          </p:nvPr>
        </p:nvSpPr>
        <p:spPr bwMode="auto">
          <a:xfrm>
            <a:off x="5268800" y="-1212"/>
            <a:ext cx="4027601" cy="351369"/>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49325" eaLnBrk="0" hangingPunct="0">
              <a:defRPr sz="1000"/>
            </a:lvl1pPr>
          </a:lstStyle>
          <a:p>
            <a:endParaRPr lang="en-US"/>
          </a:p>
        </p:txBody>
      </p:sp>
      <p:sp>
        <p:nvSpPr>
          <p:cNvPr id="2052" name="Rectangle 4"/>
          <p:cNvSpPr>
            <a:spLocks noGrp="1" noChangeArrowheads="1"/>
          </p:cNvSpPr>
          <p:nvPr>
            <p:ph type="body" sz="quarter" idx="3"/>
          </p:nvPr>
        </p:nvSpPr>
        <p:spPr bwMode="auto">
          <a:xfrm>
            <a:off x="1216038" y="465261"/>
            <a:ext cx="6818199" cy="6031415"/>
          </a:xfrm>
          <a:prstGeom prst="rect">
            <a:avLst/>
          </a:prstGeom>
          <a:noFill/>
          <a:ln w="9525">
            <a:noFill/>
            <a:miter lim="800000"/>
            <a:headEnd/>
            <a:tailEnd/>
          </a:ln>
          <a:effectLst/>
        </p:spPr>
        <p:txBody>
          <a:bodyPr vert="horz" wrap="square" lIns="93662" tIns="47625" rIns="93662" bIns="476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3" name="Rectangle 5"/>
          <p:cNvSpPr>
            <a:spLocks noGrp="1" noChangeArrowheads="1"/>
          </p:cNvSpPr>
          <p:nvPr>
            <p:ph type="ftr" sz="quarter" idx="4"/>
          </p:nvPr>
        </p:nvSpPr>
        <p:spPr bwMode="auto">
          <a:xfrm>
            <a:off x="0" y="6660244"/>
            <a:ext cx="4027602" cy="35136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949325" eaLnBrk="0" hangingPunct="0">
              <a:defRPr sz="1000"/>
            </a:lvl1pPr>
          </a:lstStyle>
          <a:p>
            <a:endParaRPr lang="en-US"/>
          </a:p>
        </p:txBody>
      </p:sp>
      <p:sp>
        <p:nvSpPr>
          <p:cNvPr id="2054" name="Rectangle 6"/>
          <p:cNvSpPr>
            <a:spLocks noGrp="1" noChangeArrowheads="1"/>
          </p:cNvSpPr>
          <p:nvPr>
            <p:ph type="sldNum" sz="quarter" idx="5"/>
          </p:nvPr>
        </p:nvSpPr>
        <p:spPr bwMode="auto">
          <a:xfrm>
            <a:off x="5268800" y="6660244"/>
            <a:ext cx="4027601" cy="35136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49325" eaLnBrk="0" hangingPunct="0">
              <a:defRPr sz="1000"/>
            </a:lvl1pPr>
          </a:lstStyle>
          <a:p>
            <a:fld id="{F8BCD382-D78C-4355-B195-6962C595B124}"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949325" rtl="0" eaLnBrk="0" fontAlgn="base" hangingPunct="0">
      <a:spcBef>
        <a:spcPct val="30000"/>
      </a:spcBef>
      <a:spcAft>
        <a:spcPct val="0"/>
      </a:spcAft>
      <a:defRPr kern="1200">
        <a:solidFill>
          <a:schemeClr val="tx1"/>
        </a:solidFill>
        <a:latin typeface="Times New Roman" pitchFamily="18" charset="0"/>
        <a:ea typeface="+mn-ea"/>
        <a:cs typeface="+mn-cs"/>
      </a:defRPr>
    </a:lvl1pPr>
    <a:lvl2pPr marL="466725"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31863"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98588"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63725"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sldNum" sz="quarter" idx="5"/>
          </p:nvPr>
        </p:nvSpPr>
        <p:spPr/>
        <p:txBody>
          <a:bodyPr/>
          <a:lstStyle/>
          <a:p>
            <a:fld id="{F2CC9D7A-5F81-45F9-9066-BDBBE1C51479}" type="slidenum">
              <a:rPr lang="en-US"/>
              <a:pPr/>
              <a:t>1</a:t>
            </a:fld>
            <a:endParaRPr lang="en-US"/>
          </a:p>
        </p:txBody>
      </p:sp>
      <p:sp>
        <p:nvSpPr>
          <p:cNvPr id="21507" name="Rectangle 2"/>
          <p:cNvSpPr>
            <a:spLocks noGrp="1" noRot="1" noChangeAspect="1" noChangeArrowheads="1" noTextEdit="1"/>
          </p:cNvSpPr>
          <p:nvPr>
            <p:ph type="sldImg"/>
          </p:nvPr>
        </p:nvSpPr>
        <p:spPr bwMode="auto">
          <a:xfrm>
            <a:off x="2901950" y="530225"/>
            <a:ext cx="3492500" cy="2619375"/>
          </a:xfrm>
          <a:prstGeom prst="rect">
            <a:avLst/>
          </a:prstGeom>
          <a:noFill/>
          <a:ln w="12700">
            <a:solidFill>
              <a:schemeClr val="tx1"/>
            </a:solidFill>
            <a:miter lim="800000"/>
            <a:headEnd/>
            <a:tailEnd/>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bwMode="auto">
          <a:xfrm>
            <a:off x="2895600" y="527050"/>
            <a:ext cx="3505200" cy="2628900"/>
          </a:xfrm>
          <a:prstGeom prst="rect">
            <a:avLst/>
          </a:prstGeom>
          <a:noFill/>
          <a:ln w="12700">
            <a:solidFill>
              <a:srgbClr val="000000"/>
            </a:solidFill>
            <a:miter lim="800000"/>
            <a:headEnd/>
            <a:tailEnd/>
          </a:ln>
        </p:spPr>
      </p:sp>
      <p:sp>
        <p:nvSpPr>
          <p:cNvPr id="31747" name="Notes Placeholder 2"/>
          <p:cNvSpPr>
            <a:spLocks noGrp="1"/>
          </p:cNvSpPr>
          <p:nvPr>
            <p:ph type="body" idx="1"/>
          </p:nvPr>
        </p:nvSpPr>
        <p:spPr>
          <a:noFill/>
          <a:ln/>
        </p:spPr>
        <p:txBody>
          <a:bodyPr/>
          <a:lstStyle/>
          <a:p>
            <a:pPr eaLnBrk="1" hangingPunct="1"/>
            <a:r>
              <a:rPr lang="en-US" smtClean="0"/>
              <a:t>1.3) gives an algorithm for directed spanners for k&gt;3. This was described as a challenging direction in Elkin Peleg.</a:t>
            </a:r>
          </a:p>
          <a:p>
            <a:pPr eaLnBrk="1" hangingPunct="1"/>
            <a:r>
              <a:rPr lang="en-US" smtClean="0"/>
              <a:t>2.2) This result is our main technical contribution. A stronger inapproximability result would imply the same result for directed spanners, and as shown by EP07 would collapse classes III and IV in Arora and Lund’s classification of inapproximable problems, solving a major open question.</a:t>
            </a:r>
          </a:p>
          <a:p>
            <a:pPr eaLnBrk="1" hangingPunct="1"/>
            <a:endParaRPr lang="en-US" smtClean="0"/>
          </a:p>
        </p:txBody>
      </p:sp>
      <p:sp>
        <p:nvSpPr>
          <p:cNvPr id="41988" name="Slide Number Placeholder 3"/>
          <p:cNvSpPr>
            <a:spLocks noGrp="1"/>
          </p:cNvSpPr>
          <p:nvPr>
            <p:ph type="sldNum" sz="quarter" idx="5"/>
          </p:nvPr>
        </p:nvSpPr>
        <p:spPr/>
        <p:txBody>
          <a:bodyPr/>
          <a:lstStyle/>
          <a:p>
            <a:fld id="{BA6C8632-40A2-49E7-8634-90B03F6EFF57}" type="slidenum">
              <a:rPr lang="en-US"/>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bwMode="auto">
          <a:xfrm>
            <a:off x="2895600" y="527050"/>
            <a:ext cx="3505200" cy="2628900"/>
          </a:xfrm>
          <a:prstGeom prst="rect">
            <a:avLst/>
          </a:prstGeom>
          <a:noFill/>
          <a:ln w="12700">
            <a:solidFill>
              <a:srgbClr val="000000"/>
            </a:solidFill>
            <a:miter lim="800000"/>
            <a:headEnd/>
            <a:tailEnd/>
          </a:ln>
        </p:spPr>
      </p:sp>
      <p:sp>
        <p:nvSpPr>
          <p:cNvPr id="32771" name="Notes Placeholder 2"/>
          <p:cNvSpPr>
            <a:spLocks noGrp="1"/>
          </p:cNvSpPr>
          <p:nvPr>
            <p:ph type="body" idx="1"/>
          </p:nvPr>
        </p:nvSpPr>
        <p:spPr>
          <a:noFill/>
          <a:ln/>
        </p:spPr>
        <p:txBody>
          <a:bodyPr/>
          <a:lstStyle/>
          <a:p>
            <a:pPr eaLnBrk="1" hangingPunct="1"/>
            <a:r>
              <a:rPr lang="en-US" smtClean="0"/>
              <a:t>1.3) gives an algorithm for directed spanners for k&gt;3. This was described as a challenging direction in Elkin Peleg.</a:t>
            </a:r>
          </a:p>
          <a:p>
            <a:pPr eaLnBrk="1" hangingPunct="1"/>
            <a:r>
              <a:rPr lang="en-US" smtClean="0"/>
              <a:t>2.2) This result is our main technical contribution. A stronger inapproximability result would imply the same result for directed spanners, and as shown by EP07 would collapse classes III and IV in Arora and Lund’s classification of inapproximable problems, solving a major open question.</a:t>
            </a:r>
          </a:p>
          <a:p>
            <a:pPr eaLnBrk="1" hangingPunct="1"/>
            <a:endParaRPr lang="en-US" smtClean="0"/>
          </a:p>
        </p:txBody>
      </p:sp>
      <p:sp>
        <p:nvSpPr>
          <p:cNvPr id="41988" name="Slide Number Placeholder 3"/>
          <p:cNvSpPr>
            <a:spLocks noGrp="1"/>
          </p:cNvSpPr>
          <p:nvPr>
            <p:ph type="sldNum" sz="quarter" idx="5"/>
          </p:nvPr>
        </p:nvSpPr>
        <p:spPr/>
        <p:txBody>
          <a:bodyPr/>
          <a:lstStyle/>
          <a:p>
            <a:fld id="{CDB9E87E-2DA8-4143-BBFD-43D67CB6A0A0}" type="slidenum">
              <a:rPr lang="en-US"/>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bwMode="auto">
          <a:xfrm>
            <a:off x="2895600" y="527050"/>
            <a:ext cx="3505200" cy="2628900"/>
          </a:xfrm>
          <a:prstGeom prst="rect">
            <a:avLst/>
          </a:prstGeom>
          <a:noFill/>
          <a:ln w="12700">
            <a:solidFill>
              <a:srgbClr val="000000"/>
            </a:solidFill>
            <a:miter lim="800000"/>
            <a:headEnd/>
            <a:tailEnd/>
          </a:ln>
        </p:spPr>
      </p:sp>
      <p:sp>
        <p:nvSpPr>
          <p:cNvPr id="33795" name="Notes Placeholder 2"/>
          <p:cNvSpPr>
            <a:spLocks noGrp="1"/>
          </p:cNvSpPr>
          <p:nvPr>
            <p:ph type="body" idx="1"/>
          </p:nvPr>
        </p:nvSpPr>
        <p:spPr>
          <a:noFill/>
          <a:ln/>
        </p:spPr>
        <p:txBody>
          <a:bodyPr/>
          <a:lstStyle/>
          <a:p>
            <a:pPr eaLnBrk="1" hangingPunct="1"/>
            <a:endParaRPr lang="en-US" smtClean="0"/>
          </a:p>
        </p:txBody>
      </p:sp>
      <p:sp>
        <p:nvSpPr>
          <p:cNvPr id="45060" name="Slide Number Placeholder 3"/>
          <p:cNvSpPr>
            <a:spLocks noGrp="1"/>
          </p:cNvSpPr>
          <p:nvPr>
            <p:ph type="sldNum" sz="quarter" idx="5"/>
          </p:nvPr>
        </p:nvSpPr>
        <p:spPr/>
        <p:txBody>
          <a:bodyPr/>
          <a:lstStyle/>
          <a:p>
            <a:fld id="{10986579-6D39-4DE6-9AEA-ACEB63D239DD}" type="slidenum">
              <a:rPr lang="en-US"/>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p:cNvSpPr>
          <p:nvPr>
            <p:ph type="sldImg"/>
          </p:nvPr>
        </p:nvSpPr>
        <p:spPr bwMode="auto">
          <a:xfrm>
            <a:off x="2895600" y="527050"/>
            <a:ext cx="3505200" cy="2628900"/>
          </a:xfrm>
          <a:prstGeom prst="rect">
            <a:avLst/>
          </a:prstGeom>
          <a:noFill/>
          <a:ln w="12700">
            <a:solidFill>
              <a:srgbClr val="000000"/>
            </a:solidFill>
            <a:miter lim="800000"/>
            <a:headEnd/>
            <a:tailEnd/>
          </a:ln>
        </p:spPr>
      </p:sp>
      <p:sp>
        <p:nvSpPr>
          <p:cNvPr id="22531" name="Notes Placeholder 2"/>
          <p:cNvSpPr>
            <a:spLocks noGrp="1"/>
          </p:cNvSpPr>
          <p:nvPr>
            <p:ph type="body" idx="1"/>
          </p:nvPr>
        </p:nvSpPr>
        <p:spPr>
          <a:noFill/>
          <a:ln/>
        </p:spPr>
        <p:txBody>
          <a:bodyPr/>
          <a:lstStyle/>
          <a:p>
            <a:pPr eaLnBrk="1" hangingPunct="1"/>
            <a:r>
              <a:rPr lang="en-US" smtClean="0"/>
              <a:t>Graph spanners were introduced in the 80s to capture the notion of a sparse backbone of a graph that approximately preserves distances between every pair of vertices.</a:t>
            </a:r>
          </a:p>
          <a:p>
            <a:pPr eaLnBrk="1" hangingPunct="1"/>
            <a:r>
              <a:rPr lang="en-US" smtClean="0"/>
              <a:t>Or a spanner of stretch k</a:t>
            </a:r>
          </a:p>
          <a:p>
            <a:pPr eaLnBrk="1" hangingPunct="1"/>
            <a:r>
              <a:rPr lang="en-US" smtClean="0"/>
              <a:t>2-spanner</a:t>
            </a:r>
          </a:p>
          <a:p>
            <a:pPr eaLnBrk="1" hangingPunct="1"/>
            <a:r>
              <a:rPr lang="en-US" smtClean="0"/>
              <a:t>Goal: to find sparse spanners, i.e. spanners with as few edges as possible</a:t>
            </a:r>
          </a:p>
          <a:p>
            <a:pPr eaLnBrk="1" hangingPunct="1"/>
            <a:r>
              <a:rPr lang="en-US" smtClean="0"/>
              <a:t>-------------------</a:t>
            </a:r>
          </a:p>
          <a:p>
            <a:pPr eaLnBrk="1" hangingPunct="1"/>
            <a:r>
              <a:rPr lang="en-US" smtClean="0"/>
              <a:t>Spanners were initially introduced for undirected graphs; undirected spanners are well understood, and have found numerous applications.</a:t>
            </a:r>
          </a:p>
          <a:p>
            <a:pPr eaLnBrk="1" hangingPunct="1"/>
            <a:r>
              <a:rPr lang="en-US" smtClean="0"/>
              <a:t>In the directed setting, besides this definition (that is identical to the definition of a spanner for undirected graph),  </a:t>
            </a:r>
          </a:p>
        </p:txBody>
      </p:sp>
      <p:sp>
        <p:nvSpPr>
          <p:cNvPr id="30724" name="Slide Number Placeholder 3"/>
          <p:cNvSpPr>
            <a:spLocks noGrp="1"/>
          </p:cNvSpPr>
          <p:nvPr>
            <p:ph type="sldNum" sz="quarter" idx="5"/>
          </p:nvPr>
        </p:nvSpPr>
        <p:spPr/>
        <p:txBody>
          <a:bodyPr/>
          <a:lstStyle/>
          <a:p>
            <a:fld id="{C574D2F8-1152-4A33-BC51-38B1674C2DA4}"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Grp="1" noChangeArrowheads="1"/>
          </p:cNvSpPr>
          <p:nvPr>
            <p:ph type="sldNum" sz="quarter" idx="5"/>
          </p:nvPr>
        </p:nvSpPr>
        <p:spPr/>
        <p:txBody>
          <a:bodyPr/>
          <a:lstStyle/>
          <a:p>
            <a:fld id="{C3A4826D-19C6-467E-9082-529A62342065}" type="slidenum">
              <a:rPr lang="en-US"/>
              <a:pPr/>
              <a:t>3</a:t>
            </a:fld>
            <a:endParaRPr lang="en-US"/>
          </a:p>
        </p:txBody>
      </p:sp>
      <p:sp>
        <p:nvSpPr>
          <p:cNvPr id="23555" name="Rectangle 2"/>
          <p:cNvSpPr>
            <a:spLocks noGrp="1" noRot="1" noChangeAspect="1" noChangeArrowheads="1" noTextEdit="1"/>
          </p:cNvSpPr>
          <p:nvPr>
            <p:ph type="sldImg"/>
          </p:nvPr>
        </p:nvSpPr>
        <p:spPr bwMode="auto">
          <a:xfrm>
            <a:off x="2884488" y="523875"/>
            <a:ext cx="3489325" cy="2616200"/>
          </a:xfrm>
          <a:prstGeom prst="rect">
            <a:avLst/>
          </a:prstGeom>
          <a:noFill/>
          <a:ln>
            <a:solidFill>
              <a:srgbClr val="000000"/>
            </a:solidFill>
            <a:miter lim="800000"/>
            <a:headEnd/>
            <a:tailEnd/>
          </a:ln>
        </p:spPr>
      </p:sp>
      <p:sp>
        <p:nvSpPr>
          <p:cNvPr id="23556" name="Rectangle 3"/>
          <p:cNvSpPr>
            <a:spLocks noGrp="1" noChangeArrowheads="1"/>
          </p:cNvSpPr>
          <p:nvPr>
            <p:ph type="body" idx="1"/>
          </p:nvPr>
        </p:nvSpPr>
        <p:spPr>
          <a:noFill/>
          <a:ln/>
        </p:spPr>
        <p:txBody>
          <a:bodyPr/>
          <a:lstStyle/>
          <a:p>
            <a:pPr eaLnBrk="1" hangingPunct="1"/>
            <a:r>
              <a:rPr lang="en-US" smtClean="0"/>
              <a:t>In this work, we study a different notion of spanners, which is a special case of the original definition.  Recall that…</a:t>
            </a:r>
          </a:p>
          <a:p>
            <a:pPr eaLnBrk="1" hangingPunct="1"/>
            <a:r>
              <a:rPr lang="en-US" smtClean="0"/>
              <a:t>TC-spanner should have a small diameter, but preserve the connectivity of the original graph.</a:t>
            </a:r>
          </a:p>
          <a:p>
            <a:pPr eaLnBrk="1" hangingPunct="1"/>
            <a:endParaRPr lang="en-US" smtClean="0"/>
          </a:p>
          <a:p>
            <a:pPr eaLnBrk="1" hangingPunct="1"/>
            <a:r>
              <a:rPr lang="en-US" smtClean="0"/>
              <a:t>We can add shortcut edges from the TC.</a:t>
            </a:r>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23557" name="Text Box 4"/>
          <p:cNvSpPr txBox="1">
            <a:spLocks noChangeArrowheads="1"/>
          </p:cNvSpPr>
          <p:nvPr/>
        </p:nvSpPr>
        <p:spPr bwMode="auto">
          <a:xfrm>
            <a:off x="503188" y="4012867"/>
            <a:ext cx="6088576" cy="1011540"/>
          </a:xfrm>
          <a:prstGeom prst="rect">
            <a:avLst/>
          </a:prstGeom>
          <a:noFill/>
          <a:ln w="12700">
            <a:noFill/>
            <a:miter lim="800000"/>
            <a:headEnd type="none" w="sm" len="sm"/>
            <a:tailEnd type="none" w="sm" len="sm"/>
          </a:ln>
        </p:spPr>
        <p:txBody>
          <a:bodyPr>
            <a:spAutoFit/>
          </a:bodyPr>
          <a:lstStyle/>
          <a:p>
            <a:pPr>
              <a:spcBef>
                <a:spcPct val="50000"/>
              </a:spcBef>
            </a:pPr>
            <a:r>
              <a:rPr lang="en-US" sz="1800" b="1" i="0"/>
              <a:t> </a:t>
            </a:r>
            <a:r>
              <a:rPr lang="en-US" sz="1400" i="0"/>
              <a:t>Graph properties (eg. Testing if a graph is bipartite).</a:t>
            </a:r>
          </a:p>
          <a:p>
            <a:pPr lvl="1">
              <a:spcBef>
                <a:spcPct val="50000"/>
              </a:spcBef>
              <a:buFontTx/>
              <a:buChar char="•"/>
            </a:pPr>
            <a:r>
              <a:rPr lang="en-US" sz="1400" i="0"/>
              <a:t> Legality of  proofs.</a:t>
            </a:r>
          </a:p>
          <a:p>
            <a:pPr lvl="1">
              <a:spcBef>
                <a:spcPct val="50000"/>
              </a:spcBef>
              <a:buFontTx/>
              <a:buChar char="•"/>
            </a:pPr>
            <a:r>
              <a:rPr lang="en-US" sz="1400" i="0"/>
              <a:t> Monotonicity of  functions.</a:t>
            </a:r>
          </a:p>
        </p:txBody>
      </p:sp>
      <p:sp>
        <p:nvSpPr>
          <p:cNvPr id="23558" name="Text Box 5"/>
          <p:cNvSpPr txBox="1">
            <a:spLocks noChangeArrowheads="1"/>
          </p:cNvSpPr>
          <p:nvPr/>
        </p:nvSpPr>
        <p:spPr bwMode="auto">
          <a:xfrm>
            <a:off x="-1308288" y="3722079"/>
            <a:ext cx="9673791" cy="367833"/>
          </a:xfrm>
          <a:prstGeom prst="rect">
            <a:avLst/>
          </a:prstGeom>
          <a:noFill/>
          <a:ln w="12700">
            <a:noFill/>
            <a:miter lim="800000"/>
            <a:headEnd type="none" w="sm" len="sm"/>
            <a:tailEnd type="none" w="sm" len="sm"/>
          </a:ln>
        </p:spPr>
        <p:txBody>
          <a:bodyPr>
            <a:spAutoFit/>
          </a:bodyPr>
          <a:lstStyle/>
          <a:p>
            <a:pPr algn="ctr">
              <a:spcBef>
                <a:spcPct val="50000"/>
              </a:spcBef>
            </a:pPr>
            <a:r>
              <a:rPr lang="en-US" sz="1800" b="1" i="0"/>
              <a:t>Examples of Properties.</a:t>
            </a:r>
            <a:endParaRPr lang="en-US" sz="1400" i="0"/>
          </a:p>
        </p:txBody>
      </p:sp>
      <p:sp>
        <p:nvSpPr>
          <p:cNvPr id="23559" name="Text Box 6"/>
          <p:cNvSpPr txBox="1">
            <a:spLocks noChangeArrowheads="1"/>
          </p:cNvSpPr>
          <p:nvPr/>
        </p:nvSpPr>
        <p:spPr bwMode="auto">
          <a:xfrm>
            <a:off x="503188" y="5001544"/>
            <a:ext cx="6843358" cy="2390911"/>
          </a:xfrm>
          <a:prstGeom prst="rect">
            <a:avLst/>
          </a:prstGeom>
          <a:noFill/>
          <a:ln w="12700">
            <a:noFill/>
            <a:miter lim="800000"/>
            <a:headEnd type="none" w="sm" len="sm"/>
            <a:tailEnd type="none" w="sm" len="sm"/>
          </a:ln>
        </p:spPr>
        <p:txBody>
          <a:bodyPr>
            <a:spAutoFit/>
          </a:bodyPr>
          <a:lstStyle/>
          <a:p>
            <a:pPr>
              <a:spcBef>
                <a:spcPct val="50000"/>
              </a:spcBef>
            </a:pPr>
            <a:r>
              <a:rPr lang="en-US" sz="1800" b="1" i="0"/>
              <a:t>Applications</a:t>
            </a:r>
          </a:p>
          <a:p>
            <a:pPr>
              <a:spcBef>
                <a:spcPct val="50000"/>
              </a:spcBef>
            </a:pPr>
            <a:r>
              <a:rPr lang="en-US" sz="1400" i="0"/>
              <a:t>Learning</a:t>
            </a:r>
          </a:p>
          <a:p>
            <a:pPr>
              <a:spcBef>
                <a:spcPct val="50000"/>
              </a:spcBef>
            </a:pPr>
            <a:r>
              <a:rPr lang="en-US" sz="1400" i="0"/>
              <a:t>Program testing</a:t>
            </a:r>
          </a:p>
          <a:p>
            <a:pPr>
              <a:spcBef>
                <a:spcPct val="50000"/>
              </a:spcBef>
            </a:pPr>
            <a:r>
              <a:rPr lang="en-US" sz="1800" b="1" i="0"/>
              <a:t>Advantages</a:t>
            </a:r>
          </a:p>
          <a:p>
            <a:pPr>
              <a:spcBef>
                <a:spcPct val="50000"/>
              </a:spcBef>
            </a:pPr>
            <a:r>
              <a:rPr lang="en-US" sz="1400" i="0"/>
              <a:t>Faster</a:t>
            </a:r>
          </a:p>
          <a:p>
            <a:pPr>
              <a:spcBef>
                <a:spcPct val="50000"/>
              </a:spcBef>
            </a:pPr>
            <a:r>
              <a:rPr lang="en-US" sz="1400" i="0"/>
              <a:t>Decision procedure may be infeasible, making PPT the only option..</a:t>
            </a:r>
          </a:p>
          <a:p>
            <a:pPr>
              <a:spcBef>
                <a:spcPct val="50000"/>
              </a:spcBef>
            </a:pPr>
            <a:r>
              <a:rPr lang="en-US" sz="1400" i="0"/>
              <a:t>Preprocessing</a:t>
            </a:r>
            <a:endParaRPr lang="en-US" sz="1800" b="1" i="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sldNum" sz="quarter" idx="5"/>
          </p:nvPr>
        </p:nvSpPr>
        <p:spPr/>
        <p:txBody>
          <a:bodyPr/>
          <a:lstStyle/>
          <a:p>
            <a:fld id="{1ECC9AAF-8057-411B-83CA-A2D5AE450A29}" type="slidenum">
              <a:rPr lang="en-US"/>
              <a:pPr/>
              <a:t>4</a:t>
            </a:fld>
            <a:endParaRPr lang="en-US"/>
          </a:p>
        </p:txBody>
      </p:sp>
      <p:sp>
        <p:nvSpPr>
          <p:cNvPr id="24579" name="Rectangle 2"/>
          <p:cNvSpPr>
            <a:spLocks noGrp="1" noRot="1" noChangeAspect="1" noChangeArrowheads="1" noTextEdit="1"/>
          </p:cNvSpPr>
          <p:nvPr>
            <p:ph type="sldImg"/>
          </p:nvPr>
        </p:nvSpPr>
        <p:spPr bwMode="auto">
          <a:xfrm>
            <a:off x="2884488" y="523875"/>
            <a:ext cx="3489325" cy="2616200"/>
          </a:xfrm>
          <a:prstGeom prst="rect">
            <a:avLst/>
          </a:prstGeom>
          <a:noFill/>
          <a:ln>
            <a:solidFill>
              <a:srgbClr val="000000"/>
            </a:solidFill>
            <a:miter lim="800000"/>
            <a:headEnd/>
            <a:tailEnd/>
          </a:ln>
        </p:spPr>
      </p:sp>
      <p:sp>
        <p:nvSpPr>
          <p:cNvPr id="24580" name="Rectangle 3"/>
          <p:cNvSpPr>
            <a:spLocks noGrp="1" noChangeArrowheads="1"/>
          </p:cNvSpPr>
          <p:nvPr>
            <p:ph type="body" idx="1"/>
          </p:nvPr>
        </p:nvSpPr>
        <p:spPr>
          <a:noFill/>
          <a:ln/>
        </p:spPr>
        <p:txBody>
          <a:bodyPr/>
          <a:lstStyle/>
          <a:p>
            <a:pPr eaLnBrk="1" hangingPunct="1"/>
            <a:r>
              <a:rPr lang="en-US" smtClean="0"/>
              <a:t>At each recursion level, we are connecting each node to at most one hub, so we are adding a total of at most n edges. Since there are log n recursion levels, the resulting spanner has at most n log n edges.</a:t>
            </a:r>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24581" name="Text Box 4"/>
          <p:cNvSpPr txBox="1">
            <a:spLocks noChangeArrowheads="1"/>
          </p:cNvSpPr>
          <p:nvPr/>
        </p:nvSpPr>
        <p:spPr bwMode="auto">
          <a:xfrm>
            <a:off x="503188" y="4012867"/>
            <a:ext cx="6088576" cy="1011540"/>
          </a:xfrm>
          <a:prstGeom prst="rect">
            <a:avLst/>
          </a:prstGeom>
          <a:noFill/>
          <a:ln w="12700">
            <a:noFill/>
            <a:miter lim="800000"/>
            <a:headEnd type="none" w="sm" len="sm"/>
            <a:tailEnd type="none" w="sm" len="sm"/>
          </a:ln>
        </p:spPr>
        <p:txBody>
          <a:bodyPr>
            <a:spAutoFit/>
          </a:bodyPr>
          <a:lstStyle/>
          <a:p>
            <a:pPr>
              <a:spcBef>
                <a:spcPct val="50000"/>
              </a:spcBef>
            </a:pPr>
            <a:r>
              <a:rPr lang="en-US" sz="1800" b="1" i="0"/>
              <a:t> </a:t>
            </a:r>
            <a:r>
              <a:rPr lang="en-US" sz="1400" i="0"/>
              <a:t>Graph properties (eg. Testing if a graph is bipartite).</a:t>
            </a:r>
          </a:p>
          <a:p>
            <a:pPr lvl="1">
              <a:spcBef>
                <a:spcPct val="50000"/>
              </a:spcBef>
              <a:buFontTx/>
              <a:buChar char="•"/>
            </a:pPr>
            <a:r>
              <a:rPr lang="en-US" sz="1400" i="0"/>
              <a:t> Legality of  proofs.</a:t>
            </a:r>
          </a:p>
          <a:p>
            <a:pPr lvl="1">
              <a:spcBef>
                <a:spcPct val="50000"/>
              </a:spcBef>
              <a:buFontTx/>
              <a:buChar char="•"/>
            </a:pPr>
            <a:r>
              <a:rPr lang="en-US" sz="1400" i="0"/>
              <a:t> Monotonicity of  functions.</a:t>
            </a:r>
          </a:p>
        </p:txBody>
      </p:sp>
      <p:sp>
        <p:nvSpPr>
          <p:cNvPr id="24582" name="Text Box 5"/>
          <p:cNvSpPr txBox="1">
            <a:spLocks noChangeArrowheads="1"/>
          </p:cNvSpPr>
          <p:nvPr/>
        </p:nvSpPr>
        <p:spPr bwMode="auto">
          <a:xfrm>
            <a:off x="-1308288" y="3722079"/>
            <a:ext cx="9673791" cy="367833"/>
          </a:xfrm>
          <a:prstGeom prst="rect">
            <a:avLst/>
          </a:prstGeom>
          <a:noFill/>
          <a:ln w="12700">
            <a:noFill/>
            <a:miter lim="800000"/>
            <a:headEnd type="none" w="sm" len="sm"/>
            <a:tailEnd type="none" w="sm" len="sm"/>
          </a:ln>
        </p:spPr>
        <p:txBody>
          <a:bodyPr>
            <a:spAutoFit/>
          </a:bodyPr>
          <a:lstStyle/>
          <a:p>
            <a:pPr algn="ctr">
              <a:spcBef>
                <a:spcPct val="50000"/>
              </a:spcBef>
            </a:pPr>
            <a:r>
              <a:rPr lang="en-US" sz="1800" b="1" i="0"/>
              <a:t>Examples of Properties.</a:t>
            </a:r>
            <a:endParaRPr lang="en-US" sz="1400" i="0"/>
          </a:p>
        </p:txBody>
      </p:sp>
      <p:sp>
        <p:nvSpPr>
          <p:cNvPr id="24583" name="Text Box 6"/>
          <p:cNvSpPr txBox="1">
            <a:spLocks noChangeArrowheads="1"/>
          </p:cNvSpPr>
          <p:nvPr/>
        </p:nvSpPr>
        <p:spPr bwMode="auto">
          <a:xfrm>
            <a:off x="503188" y="5001544"/>
            <a:ext cx="6843358" cy="2390911"/>
          </a:xfrm>
          <a:prstGeom prst="rect">
            <a:avLst/>
          </a:prstGeom>
          <a:noFill/>
          <a:ln w="12700">
            <a:noFill/>
            <a:miter lim="800000"/>
            <a:headEnd type="none" w="sm" len="sm"/>
            <a:tailEnd type="none" w="sm" len="sm"/>
          </a:ln>
        </p:spPr>
        <p:txBody>
          <a:bodyPr>
            <a:spAutoFit/>
          </a:bodyPr>
          <a:lstStyle/>
          <a:p>
            <a:pPr>
              <a:spcBef>
                <a:spcPct val="50000"/>
              </a:spcBef>
            </a:pPr>
            <a:r>
              <a:rPr lang="en-US" sz="1800" b="1" i="0"/>
              <a:t>Applications</a:t>
            </a:r>
          </a:p>
          <a:p>
            <a:pPr>
              <a:spcBef>
                <a:spcPct val="50000"/>
              </a:spcBef>
            </a:pPr>
            <a:r>
              <a:rPr lang="en-US" sz="1400" i="0"/>
              <a:t>Learning</a:t>
            </a:r>
          </a:p>
          <a:p>
            <a:pPr>
              <a:spcBef>
                <a:spcPct val="50000"/>
              </a:spcBef>
            </a:pPr>
            <a:r>
              <a:rPr lang="en-US" sz="1400" i="0"/>
              <a:t>Program testing</a:t>
            </a:r>
          </a:p>
          <a:p>
            <a:pPr>
              <a:spcBef>
                <a:spcPct val="50000"/>
              </a:spcBef>
            </a:pPr>
            <a:r>
              <a:rPr lang="en-US" sz="1800" b="1" i="0"/>
              <a:t>Advantages</a:t>
            </a:r>
          </a:p>
          <a:p>
            <a:pPr>
              <a:spcBef>
                <a:spcPct val="50000"/>
              </a:spcBef>
            </a:pPr>
            <a:r>
              <a:rPr lang="en-US" sz="1400" i="0"/>
              <a:t>Faster</a:t>
            </a:r>
          </a:p>
          <a:p>
            <a:pPr>
              <a:spcBef>
                <a:spcPct val="50000"/>
              </a:spcBef>
            </a:pPr>
            <a:r>
              <a:rPr lang="en-US" sz="1400" i="0"/>
              <a:t>Decision procedure may be infeasible, making PPT the only option..</a:t>
            </a:r>
          </a:p>
          <a:p>
            <a:pPr>
              <a:spcBef>
                <a:spcPct val="50000"/>
              </a:spcBef>
            </a:pPr>
            <a:r>
              <a:rPr lang="en-US" sz="1400" i="0"/>
              <a:t>Preprocessing</a:t>
            </a:r>
            <a:endParaRPr lang="en-US" sz="1800" b="1" i="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bwMode="auto">
          <a:xfrm>
            <a:off x="2895600" y="527050"/>
            <a:ext cx="3505200" cy="2628900"/>
          </a:xfrm>
          <a:prstGeom prst="rect">
            <a:avLst/>
          </a:prstGeom>
          <a:noFill/>
          <a:ln w="12700">
            <a:solidFill>
              <a:srgbClr val="000000"/>
            </a:solidFill>
            <a:miter lim="800000"/>
            <a:headEnd/>
            <a:tailEnd/>
          </a:ln>
        </p:spPr>
      </p:sp>
      <p:sp>
        <p:nvSpPr>
          <p:cNvPr id="25603" name="Notes Placeholder 2"/>
          <p:cNvSpPr>
            <a:spLocks noGrp="1"/>
          </p:cNvSpPr>
          <p:nvPr>
            <p:ph type="body" idx="1"/>
          </p:nvPr>
        </p:nvSpPr>
        <p:spPr>
          <a:noFill/>
          <a:ln/>
        </p:spPr>
        <p:txBody>
          <a:bodyPr/>
          <a:lstStyle/>
          <a:p>
            <a:pPr eaLnBrk="1" hangingPunct="1"/>
            <a:r>
              <a:rPr lang="en-US" smtClean="0"/>
              <a:t>In 92 Thorup conjectured that all directed graphs have shortcut graphs with small stretch. In 95 he proved his conjecture for planar graphs; in 03 Hasse gave a counterexample for general graphs.</a:t>
            </a:r>
          </a:p>
          <a:p>
            <a:pPr eaLnBrk="1" hangingPunct="1"/>
            <a:r>
              <a:rPr lang="en-US" smtClean="0"/>
              <a:t>In different areas TC-spanners were studied implicitly; and their properties have been rediscovered over a span of 20 years. We introduce TC-spanners as a common abstraction for these diverse applications.</a:t>
            </a:r>
          </a:p>
        </p:txBody>
      </p:sp>
      <p:sp>
        <p:nvSpPr>
          <p:cNvPr id="33796" name="Slide Number Placeholder 3"/>
          <p:cNvSpPr>
            <a:spLocks noGrp="1"/>
          </p:cNvSpPr>
          <p:nvPr>
            <p:ph type="sldNum" sz="quarter" idx="5"/>
          </p:nvPr>
        </p:nvSpPr>
        <p:spPr/>
        <p:txBody>
          <a:bodyPr/>
          <a:lstStyle/>
          <a:p>
            <a:fld id="{C06E448C-4A29-4F21-A2AA-50D7012D3DC8}"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p:cNvSpPr>
          <p:nvPr>
            <p:ph type="sldImg"/>
          </p:nvPr>
        </p:nvSpPr>
        <p:spPr bwMode="auto">
          <a:xfrm>
            <a:off x="2895600" y="527050"/>
            <a:ext cx="3505200" cy="2628900"/>
          </a:xfrm>
          <a:prstGeom prst="rect">
            <a:avLst/>
          </a:prstGeom>
          <a:noFill/>
          <a:ln w="12700">
            <a:solidFill>
              <a:srgbClr val="000000"/>
            </a:solidFill>
            <a:miter lim="800000"/>
            <a:headEnd/>
            <a:tailEnd/>
          </a:ln>
        </p:spPr>
      </p:sp>
      <p:sp>
        <p:nvSpPr>
          <p:cNvPr id="26627" name="Notes Placeholder 2"/>
          <p:cNvSpPr>
            <a:spLocks noGrp="1"/>
          </p:cNvSpPr>
          <p:nvPr>
            <p:ph type="body" idx="1"/>
          </p:nvPr>
        </p:nvSpPr>
        <p:spPr>
          <a:noFill/>
          <a:ln/>
        </p:spPr>
        <p:txBody>
          <a:bodyPr/>
          <a:lstStyle/>
          <a:p>
            <a:pPr eaLnBrk="1" hangingPunct="1"/>
            <a:endParaRPr lang="en-US" smtClean="0"/>
          </a:p>
        </p:txBody>
      </p:sp>
      <p:sp>
        <p:nvSpPr>
          <p:cNvPr id="34820" name="Slide Number Placeholder 3"/>
          <p:cNvSpPr>
            <a:spLocks noGrp="1"/>
          </p:cNvSpPr>
          <p:nvPr>
            <p:ph type="sldNum" sz="quarter" idx="5"/>
          </p:nvPr>
        </p:nvSpPr>
        <p:spPr/>
        <p:txBody>
          <a:bodyPr/>
          <a:lstStyle/>
          <a:p>
            <a:fld id="{F329DA95-5F11-47A2-ABC9-58EA15125EE8}"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bwMode="auto">
          <a:xfrm>
            <a:off x="2895600" y="527050"/>
            <a:ext cx="3505200" cy="2628900"/>
          </a:xfrm>
          <a:prstGeom prst="rect">
            <a:avLst/>
          </a:prstGeom>
          <a:noFill/>
          <a:ln w="12700">
            <a:solidFill>
              <a:srgbClr val="000000"/>
            </a:solidFill>
            <a:miter lim="800000"/>
            <a:headEnd/>
            <a:tailEnd/>
          </a:ln>
        </p:spPr>
      </p:sp>
      <p:sp>
        <p:nvSpPr>
          <p:cNvPr id="27651" name="Notes Placeholder 2"/>
          <p:cNvSpPr>
            <a:spLocks noGrp="1"/>
          </p:cNvSpPr>
          <p:nvPr>
            <p:ph type="body" idx="1"/>
          </p:nvPr>
        </p:nvSpPr>
        <p:spPr>
          <a:noFill/>
          <a:ln/>
        </p:spPr>
        <p:txBody>
          <a:bodyPr/>
          <a:lstStyle/>
          <a:p>
            <a:pPr eaLnBrk="1" hangingPunct="1"/>
            <a:endParaRPr lang="en-US" smtClean="0"/>
          </a:p>
        </p:txBody>
      </p:sp>
      <p:sp>
        <p:nvSpPr>
          <p:cNvPr id="36868" name="Slide Number Placeholder 3"/>
          <p:cNvSpPr>
            <a:spLocks noGrp="1"/>
          </p:cNvSpPr>
          <p:nvPr>
            <p:ph type="sldNum" sz="quarter" idx="5"/>
          </p:nvPr>
        </p:nvSpPr>
        <p:spPr/>
        <p:txBody>
          <a:bodyPr/>
          <a:lstStyle/>
          <a:p>
            <a:fld id="{CB9B5008-40A9-4DD8-B287-F6F0FC38C1FE}" type="slidenum">
              <a:rPr lang="en-US"/>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p:cNvSpPr>
          <p:nvPr>
            <p:ph type="sldImg"/>
          </p:nvPr>
        </p:nvSpPr>
        <p:spPr bwMode="auto">
          <a:xfrm>
            <a:off x="2895600" y="527050"/>
            <a:ext cx="3505200" cy="2628900"/>
          </a:xfrm>
          <a:prstGeom prst="rect">
            <a:avLst/>
          </a:prstGeom>
          <a:noFill/>
          <a:ln w="12700">
            <a:solidFill>
              <a:srgbClr val="000000"/>
            </a:solidFill>
            <a:miter lim="800000"/>
            <a:headEnd/>
            <a:tailEnd/>
          </a:ln>
        </p:spPr>
      </p:sp>
      <p:sp>
        <p:nvSpPr>
          <p:cNvPr id="29699" name="Notes Placeholder 2"/>
          <p:cNvSpPr>
            <a:spLocks noGrp="1"/>
          </p:cNvSpPr>
          <p:nvPr>
            <p:ph type="body" idx="1"/>
          </p:nvPr>
        </p:nvSpPr>
        <p:spPr>
          <a:noFill/>
          <a:ln/>
        </p:spPr>
        <p:txBody>
          <a:bodyPr/>
          <a:lstStyle/>
          <a:p>
            <a:pPr eaLnBrk="1" hangingPunct="1"/>
            <a:endParaRPr lang="en-US" smtClean="0"/>
          </a:p>
        </p:txBody>
      </p:sp>
      <p:sp>
        <p:nvSpPr>
          <p:cNvPr id="38916" name="Slide Number Placeholder 3"/>
          <p:cNvSpPr>
            <a:spLocks noGrp="1"/>
          </p:cNvSpPr>
          <p:nvPr>
            <p:ph type="sldNum" sz="quarter" idx="5"/>
          </p:nvPr>
        </p:nvSpPr>
        <p:spPr/>
        <p:txBody>
          <a:bodyPr/>
          <a:lstStyle/>
          <a:p>
            <a:fld id="{094F37EC-C96D-47EE-A7F9-72287E292F7E}" type="slidenum">
              <a:rPr lang="en-US"/>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xfrm>
            <a:off x="2895600" y="527050"/>
            <a:ext cx="3505200" cy="2628900"/>
          </a:xfrm>
          <a:prstGeom prst="rect">
            <a:avLst/>
          </a:prstGeom>
          <a:noFill/>
          <a:ln w="12700">
            <a:solidFill>
              <a:srgbClr val="000000"/>
            </a:solidFill>
            <a:miter lim="800000"/>
            <a:headEnd/>
            <a:tailEnd/>
          </a:ln>
        </p:spPr>
      </p:sp>
      <p:sp>
        <p:nvSpPr>
          <p:cNvPr id="30723" name="Notes Placeholder 2"/>
          <p:cNvSpPr>
            <a:spLocks noGrp="1"/>
          </p:cNvSpPr>
          <p:nvPr>
            <p:ph type="body" idx="1"/>
          </p:nvPr>
        </p:nvSpPr>
        <p:spPr>
          <a:noFill/>
          <a:ln/>
        </p:spPr>
        <p:txBody>
          <a:bodyPr/>
          <a:lstStyle/>
          <a:p>
            <a:pPr eaLnBrk="1" hangingPunct="1"/>
            <a:endParaRPr lang="en-US" smtClean="0"/>
          </a:p>
        </p:txBody>
      </p:sp>
      <p:sp>
        <p:nvSpPr>
          <p:cNvPr id="39940" name="Slide Number Placeholder 3"/>
          <p:cNvSpPr>
            <a:spLocks noGrp="1"/>
          </p:cNvSpPr>
          <p:nvPr>
            <p:ph type="sldNum" sz="quarter" idx="5"/>
          </p:nvPr>
        </p:nvSpPr>
        <p:spPr/>
        <p:txBody>
          <a:bodyPr/>
          <a:lstStyle/>
          <a:p>
            <a:fld id="{7B8B2AB8-FF40-4D3A-B9A4-566C59EB860D}" type="slidenum">
              <a:rPr lang="en-US"/>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sldNum" sz="quarter" idx="11"/>
          </p:nvPr>
        </p:nvSpPr>
        <p:spPr>
          <a:ln/>
        </p:spPr>
        <p:txBody>
          <a:bodyPr/>
          <a:lstStyle>
            <a:lvl1pPr>
              <a:defRPr/>
            </a:lvl1pPr>
          </a:lstStyle>
          <a:p>
            <a:fld id="{D7E715B3-9311-487C-A2A8-57840D088661}"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sldNum" sz="quarter" idx="11"/>
          </p:nvPr>
        </p:nvSpPr>
        <p:spPr>
          <a:ln/>
        </p:spPr>
        <p:txBody>
          <a:bodyPr/>
          <a:lstStyle>
            <a:lvl1pPr>
              <a:defRPr/>
            </a:lvl1pPr>
          </a:lstStyle>
          <a:p>
            <a:fld id="{10258AC7-5B52-4ABC-97EB-359A5F95509E}"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76200"/>
            <a:ext cx="209550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76200"/>
            <a:ext cx="61341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sldNum" sz="quarter" idx="11"/>
          </p:nvPr>
        </p:nvSpPr>
        <p:spPr>
          <a:ln/>
        </p:spPr>
        <p:txBody>
          <a:bodyPr/>
          <a:lstStyle>
            <a:lvl1pPr>
              <a:defRPr/>
            </a:lvl1pPr>
          </a:lstStyle>
          <a:p>
            <a:fld id="{9A86969B-3476-4BD7-9592-BFB307CE00A0}"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sldNum" sz="quarter" idx="11"/>
          </p:nvPr>
        </p:nvSpPr>
        <p:spPr>
          <a:ln/>
        </p:spPr>
        <p:txBody>
          <a:bodyPr/>
          <a:lstStyle>
            <a:lvl1pPr>
              <a:defRPr/>
            </a:lvl1pPr>
          </a:lstStyle>
          <a:p>
            <a:fld id="{F45CA247-88D9-4FAA-A38D-D579EC9E6C67}"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sldNum" sz="quarter" idx="11"/>
          </p:nvPr>
        </p:nvSpPr>
        <p:spPr>
          <a:ln/>
        </p:spPr>
        <p:txBody>
          <a:bodyPr/>
          <a:lstStyle>
            <a:lvl1pPr>
              <a:defRPr/>
            </a:lvl1pPr>
          </a:lstStyle>
          <a:p>
            <a:fld id="{6B36484C-D8AF-4993-9FF9-E8A61CA4F7D3}"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143000"/>
            <a:ext cx="4114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143000"/>
            <a:ext cx="4114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sldNum" sz="quarter" idx="11"/>
          </p:nvPr>
        </p:nvSpPr>
        <p:spPr>
          <a:ln/>
        </p:spPr>
        <p:txBody>
          <a:bodyPr/>
          <a:lstStyle>
            <a:lvl1pPr>
              <a:defRPr/>
            </a:lvl1pPr>
          </a:lstStyle>
          <a:p>
            <a:fld id="{97C91C93-9220-47B5-B913-CB0691C69D46}" type="slidenum">
              <a:rPr lang="en-US"/>
              <a:pPr/>
              <a:t>‹#›</a:t>
            </a:fld>
            <a:endParaRPr lang="en-US"/>
          </a:p>
        </p:txBody>
      </p:sp>
      <p:sp>
        <p:nvSpPr>
          <p:cNvPr id="7"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sldNum" sz="quarter" idx="11"/>
          </p:nvPr>
        </p:nvSpPr>
        <p:spPr>
          <a:ln/>
        </p:spPr>
        <p:txBody>
          <a:bodyPr/>
          <a:lstStyle>
            <a:lvl1pPr>
              <a:defRPr/>
            </a:lvl1pPr>
          </a:lstStyle>
          <a:p>
            <a:fld id="{BD2C4FA2-E0C9-4750-B674-5FF2C7CDD41C}" type="slidenum">
              <a:rPr lang="en-US"/>
              <a:pPr/>
              <a:t>‹#›</a:t>
            </a:fld>
            <a:endParaRPr lang="en-US"/>
          </a:p>
        </p:txBody>
      </p:sp>
      <p:sp>
        <p:nvSpPr>
          <p:cNvPr id="9"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sldNum" sz="quarter" idx="11"/>
          </p:nvPr>
        </p:nvSpPr>
        <p:spPr>
          <a:ln/>
        </p:spPr>
        <p:txBody>
          <a:bodyPr/>
          <a:lstStyle>
            <a:lvl1pPr>
              <a:defRPr/>
            </a:lvl1pPr>
          </a:lstStyle>
          <a:p>
            <a:fld id="{2A3D0948-BBFC-4E3A-8273-0820AA02B0BC}" type="slidenum">
              <a:rPr lang="en-US"/>
              <a:pPr/>
              <a:t>‹#›</a:t>
            </a:fld>
            <a:endParaRPr lang="en-US"/>
          </a:p>
        </p:txBody>
      </p:sp>
      <p:sp>
        <p:nvSpPr>
          <p:cNvPr id="5"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sldNum" sz="quarter" idx="11"/>
          </p:nvPr>
        </p:nvSpPr>
        <p:spPr>
          <a:ln/>
        </p:spPr>
        <p:txBody>
          <a:bodyPr/>
          <a:lstStyle>
            <a:lvl1pPr>
              <a:defRPr/>
            </a:lvl1pPr>
          </a:lstStyle>
          <a:p>
            <a:fld id="{EACC0AA5-5CFE-4CF5-91BF-568525F2476F}" type="slidenum">
              <a:rPr lang="en-US"/>
              <a:pPr/>
              <a:t>‹#›</a:t>
            </a:fld>
            <a:endParaRPr lang="en-US"/>
          </a:p>
        </p:txBody>
      </p:sp>
      <p:sp>
        <p:nvSpPr>
          <p:cNvPr id="4"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sldNum" sz="quarter" idx="11"/>
          </p:nvPr>
        </p:nvSpPr>
        <p:spPr>
          <a:ln/>
        </p:spPr>
        <p:txBody>
          <a:bodyPr/>
          <a:lstStyle>
            <a:lvl1pPr>
              <a:defRPr/>
            </a:lvl1pPr>
          </a:lstStyle>
          <a:p>
            <a:fld id="{FFEE2760-6DA8-4832-B0F3-CEB76E58AE74}" type="slidenum">
              <a:rPr lang="en-US"/>
              <a:pPr/>
              <a:t>‹#›</a:t>
            </a:fld>
            <a:endParaRPr lang="en-US"/>
          </a:p>
        </p:txBody>
      </p:sp>
      <p:sp>
        <p:nvSpPr>
          <p:cNvPr id="7"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sldNum" sz="quarter" idx="11"/>
          </p:nvPr>
        </p:nvSpPr>
        <p:spPr>
          <a:ln/>
        </p:spPr>
        <p:txBody>
          <a:bodyPr/>
          <a:lstStyle>
            <a:lvl1pPr>
              <a:defRPr/>
            </a:lvl1pPr>
          </a:lstStyle>
          <a:p>
            <a:fld id="{2BCEFE66-8AD5-43A7-A84D-61DFC37EDC93}" type="slidenum">
              <a:rPr lang="en-US"/>
              <a:pPr/>
              <a:t>‹#›</a:t>
            </a:fld>
            <a:endParaRPr lang="en-US"/>
          </a:p>
        </p:txBody>
      </p:sp>
      <p:sp>
        <p:nvSpPr>
          <p:cNvPr id="7"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76200"/>
            <a:ext cx="77724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33400" y="1020763"/>
            <a:ext cx="8382000" cy="5257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i="0"/>
            </a:lvl1pPr>
          </a:lstStyle>
          <a:p>
            <a:endParaRPr lang="en-US"/>
          </a:p>
        </p:txBody>
      </p:sp>
      <p:sp>
        <p:nvSpPr>
          <p:cNvPr id="1029" name="Rectangle 5"/>
          <p:cNvSpPr>
            <a:spLocks noGrp="1" noChangeArrowheads="1"/>
          </p:cNvSpPr>
          <p:nvPr>
            <p:ph type="sldNum" sz="quarter" idx="4"/>
          </p:nvPr>
        </p:nvSpPr>
        <p:spPr bwMode="auto">
          <a:xfrm>
            <a:off x="70993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i="0"/>
            </a:lvl1pPr>
          </a:lstStyle>
          <a:p>
            <a:fld id="{0BA22F78-2B86-4833-A09D-80C205130B1A}" type="slidenum">
              <a:rPr lang="en-US"/>
              <a:pPr/>
              <a:t>‹#›</a:t>
            </a:fld>
            <a:endParaRPr lang="en-US"/>
          </a:p>
        </p:txBody>
      </p:sp>
      <p:sp>
        <p:nvSpPr>
          <p:cNvPr id="10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i="0"/>
            </a:lvl1pPr>
          </a:lstStyle>
          <a:p>
            <a:endParaRPr lang="en-US"/>
          </a:p>
        </p:txBody>
      </p:sp>
      <p:sp>
        <p:nvSpPr>
          <p:cNvPr id="1031" name="Rectangle 7"/>
          <p:cNvSpPr>
            <a:spLocks noChangeArrowheads="1"/>
          </p:cNvSpPr>
          <p:nvPr/>
        </p:nvSpPr>
        <p:spPr bwMode="auto">
          <a:xfrm>
            <a:off x="457200" y="812800"/>
            <a:ext cx="8534400" cy="76200"/>
          </a:xfrm>
          <a:prstGeom prst="rect">
            <a:avLst/>
          </a:prstGeom>
          <a:gradFill rotWithShape="0">
            <a:gsLst>
              <a:gs pos="0">
                <a:srgbClr val="0000FF"/>
              </a:gs>
              <a:gs pos="100000">
                <a:srgbClr val="0000FF">
                  <a:gamma/>
                  <a:tint val="60000"/>
                  <a:invGamma/>
                </a:srgbClr>
              </a:gs>
            </a:gsLst>
            <a:lin ang="0" scaled="1"/>
          </a:gradFill>
          <a:ln w="9525">
            <a:noFill/>
            <a:miter lim="800000"/>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i="1">
          <a:solidFill>
            <a:schemeClr val="tx2"/>
          </a:solidFill>
          <a:latin typeface="+mj-lt"/>
          <a:ea typeface="+mj-ea"/>
          <a:cs typeface="+mj-cs"/>
        </a:defRPr>
      </a:lvl1pPr>
      <a:lvl2pPr algn="l" rtl="0" eaLnBrk="0" fontAlgn="base" hangingPunct="0">
        <a:spcBef>
          <a:spcPct val="0"/>
        </a:spcBef>
        <a:spcAft>
          <a:spcPct val="0"/>
        </a:spcAft>
        <a:defRPr sz="3200" b="1" i="1">
          <a:solidFill>
            <a:schemeClr val="tx2"/>
          </a:solidFill>
          <a:latin typeface="Times New Roman" pitchFamily="18" charset="0"/>
        </a:defRPr>
      </a:lvl2pPr>
      <a:lvl3pPr algn="l" rtl="0" eaLnBrk="0" fontAlgn="base" hangingPunct="0">
        <a:spcBef>
          <a:spcPct val="0"/>
        </a:spcBef>
        <a:spcAft>
          <a:spcPct val="0"/>
        </a:spcAft>
        <a:defRPr sz="3200" b="1" i="1">
          <a:solidFill>
            <a:schemeClr val="tx2"/>
          </a:solidFill>
          <a:latin typeface="Times New Roman" pitchFamily="18" charset="0"/>
        </a:defRPr>
      </a:lvl3pPr>
      <a:lvl4pPr algn="l" rtl="0" eaLnBrk="0" fontAlgn="base" hangingPunct="0">
        <a:spcBef>
          <a:spcPct val="0"/>
        </a:spcBef>
        <a:spcAft>
          <a:spcPct val="0"/>
        </a:spcAft>
        <a:defRPr sz="3200" b="1" i="1">
          <a:solidFill>
            <a:schemeClr val="tx2"/>
          </a:solidFill>
          <a:latin typeface="Times New Roman" pitchFamily="18" charset="0"/>
        </a:defRPr>
      </a:lvl4pPr>
      <a:lvl5pPr algn="l" rtl="0" eaLnBrk="0" fontAlgn="base" hangingPunct="0">
        <a:spcBef>
          <a:spcPct val="0"/>
        </a:spcBef>
        <a:spcAft>
          <a:spcPct val="0"/>
        </a:spcAft>
        <a:defRPr sz="3200" b="1" i="1">
          <a:solidFill>
            <a:schemeClr val="tx2"/>
          </a:solidFill>
          <a:latin typeface="Times New Roman" pitchFamily="18" charset="0"/>
        </a:defRPr>
      </a:lvl5pPr>
      <a:lvl6pPr marL="457200" algn="l" rtl="0" fontAlgn="base">
        <a:spcBef>
          <a:spcPct val="0"/>
        </a:spcBef>
        <a:spcAft>
          <a:spcPct val="0"/>
        </a:spcAft>
        <a:defRPr sz="3200" b="1" i="1">
          <a:solidFill>
            <a:schemeClr val="tx2"/>
          </a:solidFill>
          <a:latin typeface="Times New Roman" pitchFamily="18" charset="0"/>
        </a:defRPr>
      </a:lvl6pPr>
      <a:lvl7pPr marL="914400" algn="l" rtl="0" fontAlgn="base">
        <a:spcBef>
          <a:spcPct val="0"/>
        </a:spcBef>
        <a:spcAft>
          <a:spcPct val="0"/>
        </a:spcAft>
        <a:defRPr sz="3200" b="1" i="1">
          <a:solidFill>
            <a:schemeClr val="tx2"/>
          </a:solidFill>
          <a:latin typeface="Times New Roman" pitchFamily="18" charset="0"/>
        </a:defRPr>
      </a:lvl7pPr>
      <a:lvl8pPr marL="1371600" algn="l" rtl="0" fontAlgn="base">
        <a:spcBef>
          <a:spcPct val="0"/>
        </a:spcBef>
        <a:spcAft>
          <a:spcPct val="0"/>
        </a:spcAft>
        <a:defRPr sz="3200" b="1" i="1">
          <a:solidFill>
            <a:schemeClr val="tx2"/>
          </a:solidFill>
          <a:latin typeface="Times New Roman" pitchFamily="18" charset="0"/>
        </a:defRPr>
      </a:lvl8pPr>
      <a:lvl9pPr marL="1828800" algn="l" rtl="0" fontAlgn="base">
        <a:spcBef>
          <a:spcPct val="0"/>
        </a:spcBef>
        <a:spcAft>
          <a:spcPct val="0"/>
        </a:spcAft>
        <a:defRPr sz="3200" b="1"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har char="–"/>
        <a:defRPr>
          <a:solidFill>
            <a:schemeClr val="tx1"/>
          </a:solidFill>
          <a:latin typeface="Calibri" pitchFamily="34" charset="0"/>
        </a:defRPr>
      </a:lvl2pPr>
      <a:lvl3pPr marL="1143000" indent="-228600" algn="l" rtl="0" eaLnBrk="0" fontAlgn="base" hangingPunct="0">
        <a:spcBef>
          <a:spcPct val="20000"/>
        </a:spcBef>
        <a:spcAft>
          <a:spcPct val="0"/>
        </a:spcAft>
        <a:buChar char="•"/>
        <a:defRPr sz="1600">
          <a:solidFill>
            <a:schemeClr val="tx1"/>
          </a:solidFill>
          <a:latin typeface="Calibri" pitchFamily="34" charset="0"/>
        </a:defRPr>
      </a:lvl3pPr>
      <a:lvl4pPr marL="1600200" indent="-228600" algn="l" rtl="0" eaLnBrk="0" fontAlgn="base" hangingPunct="0">
        <a:spcBef>
          <a:spcPct val="20000"/>
        </a:spcBef>
        <a:spcAft>
          <a:spcPct val="0"/>
        </a:spcAft>
        <a:buChar char="–"/>
        <a:defRPr sz="1400">
          <a:solidFill>
            <a:schemeClr val="tx1"/>
          </a:solidFill>
          <a:latin typeface="Calibri" pitchFamily="34" charset="0"/>
        </a:defRPr>
      </a:lvl4pPr>
      <a:lvl5pPr marL="2057400" indent="-228600" algn="l" rtl="0" eaLnBrk="0" fontAlgn="base" hangingPunct="0">
        <a:spcBef>
          <a:spcPct val="20000"/>
        </a:spcBef>
        <a:spcAft>
          <a:spcPct val="0"/>
        </a:spcAft>
        <a:buChar char="•"/>
        <a:defRPr sz="1400">
          <a:solidFill>
            <a:schemeClr val="tx1"/>
          </a:solidFill>
          <a:latin typeface="Calibri" pitchFamily="34" charset="0"/>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720725" y="1764397"/>
            <a:ext cx="7772400" cy="1143000"/>
          </a:xfrm>
        </p:spPr>
        <p:txBody>
          <a:bodyPr/>
          <a:lstStyle/>
          <a:p>
            <a:pPr algn="ctr"/>
            <a:r>
              <a:rPr lang="en-US" sz="3600" dirty="0" smtClean="0"/>
              <a:t>Transitive-Closure </a:t>
            </a:r>
            <a:r>
              <a:rPr lang="en-US" sz="3600" dirty="0" smtClean="0"/>
              <a:t>Spanner of   Directed Graphs</a:t>
            </a:r>
            <a:endParaRPr lang="en-US" sz="3600" dirty="0" smtClean="0"/>
          </a:p>
        </p:txBody>
      </p:sp>
      <p:sp>
        <p:nvSpPr>
          <p:cNvPr id="2052" name="Rectangle 3"/>
          <p:cNvSpPr>
            <a:spLocks noGrp="1" noChangeArrowheads="1"/>
          </p:cNvSpPr>
          <p:nvPr>
            <p:ph type="subTitle" idx="1"/>
          </p:nvPr>
        </p:nvSpPr>
        <p:spPr>
          <a:xfrm>
            <a:off x="1590675" y="3209925"/>
            <a:ext cx="5981700" cy="1143000"/>
          </a:xfrm>
        </p:spPr>
        <p:txBody>
          <a:bodyPr/>
          <a:lstStyle/>
          <a:p>
            <a:pPr marL="342900" indent="-342900"/>
            <a:r>
              <a:rPr lang="en-US" sz="2800" dirty="0" err="1" smtClean="0"/>
              <a:t>Kyomin</a:t>
            </a:r>
            <a:r>
              <a:rPr lang="en-US" sz="2800" dirty="0" smtClean="0"/>
              <a:t> Jung</a:t>
            </a:r>
            <a:endParaRPr lang="en-US" sz="2800" dirty="0" smtClean="0"/>
          </a:p>
          <a:p>
            <a:pPr marL="342900" indent="-342900">
              <a:lnSpc>
                <a:spcPct val="80000"/>
              </a:lnSpc>
            </a:pPr>
            <a:r>
              <a:rPr lang="en-US" sz="2600" dirty="0" smtClean="0">
                <a:solidFill>
                  <a:schemeClr val="accent6"/>
                </a:solidFill>
              </a:rPr>
              <a:t>KAIST</a:t>
            </a:r>
            <a:endParaRPr lang="en-US" sz="2600" dirty="0" smtClean="0">
              <a:solidFill>
                <a:schemeClr val="accent6"/>
              </a:solidFill>
            </a:endParaRPr>
          </a:p>
        </p:txBody>
      </p:sp>
      <p:sp>
        <p:nvSpPr>
          <p:cNvPr id="2053" name="Rectangle 4"/>
          <p:cNvSpPr>
            <a:spLocks noChangeArrowheads="1"/>
          </p:cNvSpPr>
          <p:nvPr/>
        </p:nvSpPr>
        <p:spPr bwMode="auto">
          <a:xfrm>
            <a:off x="165100" y="533400"/>
            <a:ext cx="8839200" cy="762000"/>
          </a:xfrm>
          <a:prstGeom prst="rect">
            <a:avLst/>
          </a:prstGeom>
          <a:solidFill>
            <a:schemeClr val="bg1"/>
          </a:solidFill>
          <a:ln w="9525">
            <a:noFill/>
            <a:miter lim="800000"/>
            <a:headEnd/>
            <a:tailEnd/>
          </a:ln>
        </p:spPr>
        <p:txBody>
          <a:bodyPr wrap="none" anchor="ctr"/>
          <a:lstStyle/>
          <a:p>
            <a:r>
              <a:rPr lang="en-US" dirty="0" smtClean="0"/>
              <a:t>2009 </a:t>
            </a:r>
            <a:r>
              <a:rPr lang="en-US" dirty="0" err="1" smtClean="0"/>
              <a:t>Combinatorics</a:t>
            </a:r>
            <a:r>
              <a:rPr lang="en-US" dirty="0" smtClean="0"/>
              <a:t> Workshop</a:t>
            </a:r>
            <a:endParaRPr lang="en-US" dirty="0"/>
          </a:p>
        </p:txBody>
      </p:sp>
      <p:sp>
        <p:nvSpPr>
          <p:cNvPr id="2054" name="Rectangle 5"/>
          <p:cNvSpPr>
            <a:spLocks noChangeArrowheads="1"/>
          </p:cNvSpPr>
          <p:nvPr/>
        </p:nvSpPr>
        <p:spPr bwMode="auto">
          <a:xfrm>
            <a:off x="8086725" y="5926138"/>
            <a:ext cx="955675" cy="846137"/>
          </a:xfrm>
          <a:prstGeom prst="rect">
            <a:avLst/>
          </a:prstGeom>
          <a:solidFill>
            <a:schemeClr val="bg1"/>
          </a:solidFill>
          <a:ln w="12700">
            <a:solidFill>
              <a:schemeClr val="bg1"/>
            </a:solidFill>
            <a:miter lim="800000"/>
            <a:headEnd/>
            <a:tailEnd/>
          </a:ln>
        </p:spPr>
        <p:txBody>
          <a:bodyPr wrap="none" anchor="ctr"/>
          <a:lstStyle/>
          <a:p>
            <a:endParaRPr lang="en-US"/>
          </a:p>
        </p:txBody>
      </p:sp>
      <p:sp>
        <p:nvSpPr>
          <p:cNvPr id="2055" name="Rectangle 6"/>
          <p:cNvSpPr>
            <a:spLocks noChangeArrowheads="1"/>
          </p:cNvSpPr>
          <p:nvPr/>
        </p:nvSpPr>
        <p:spPr bwMode="auto">
          <a:xfrm>
            <a:off x="312738" y="2905125"/>
            <a:ext cx="8534400" cy="76200"/>
          </a:xfrm>
          <a:prstGeom prst="rect">
            <a:avLst/>
          </a:prstGeom>
          <a:gradFill rotWithShape="0">
            <a:gsLst>
              <a:gs pos="0">
                <a:srgbClr val="0000FF"/>
              </a:gs>
              <a:gs pos="100000">
                <a:srgbClr val="6666FF"/>
              </a:gs>
            </a:gsLst>
            <a:lin ang="0" scaled="1"/>
          </a:gradFill>
          <a:ln w="9525">
            <a:noFill/>
            <a:miter lim="800000"/>
            <a:headEnd/>
            <a:tailEnd/>
          </a:ln>
        </p:spPr>
        <p:txBody>
          <a:bodyPr wrap="none" anchor="ctr"/>
          <a:lstStyle/>
          <a:p>
            <a:endParaRPr lang="en-US"/>
          </a:p>
        </p:txBody>
      </p:sp>
      <p:sp>
        <p:nvSpPr>
          <p:cNvPr id="2056" name="TextBox 7"/>
          <p:cNvSpPr txBox="1">
            <a:spLocks noChangeArrowheads="1"/>
          </p:cNvSpPr>
          <p:nvPr/>
        </p:nvSpPr>
        <p:spPr bwMode="auto">
          <a:xfrm>
            <a:off x="1049338" y="4724400"/>
            <a:ext cx="7037387" cy="2031325"/>
          </a:xfrm>
          <a:prstGeom prst="rect">
            <a:avLst/>
          </a:prstGeom>
          <a:noFill/>
          <a:ln w="9525">
            <a:noFill/>
            <a:miter lim="800000"/>
            <a:headEnd/>
            <a:tailEnd/>
          </a:ln>
        </p:spPr>
        <p:txBody>
          <a:bodyPr>
            <a:spAutoFit/>
          </a:bodyPr>
          <a:lstStyle/>
          <a:p>
            <a:pPr>
              <a:lnSpc>
                <a:spcPct val="90000"/>
              </a:lnSpc>
            </a:pPr>
            <a:r>
              <a:rPr lang="en-US" sz="2400" dirty="0"/>
              <a:t>Joint work with  </a:t>
            </a:r>
            <a:r>
              <a:rPr lang="en-US" sz="2400" i="0" dirty="0" err="1"/>
              <a:t>A</a:t>
            </a:r>
            <a:r>
              <a:rPr lang="en-US" sz="2400" i="0" dirty="0" err="1" smtClean="0"/>
              <a:t>rnab</a:t>
            </a:r>
            <a:r>
              <a:rPr lang="en-US" sz="2400" i="0" dirty="0" smtClean="0"/>
              <a:t> Bhattacharyya     </a:t>
            </a:r>
            <a:r>
              <a:rPr lang="en-US" sz="2200" i="0" dirty="0" smtClean="0">
                <a:solidFill>
                  <a:schemeClr val="accent6"/>
                </a:solidFill>
              </a:rPr>
              <a:t>MIT</a:t>
            </a:r>
            <a:endParaRPr lang="en-US" sz="2200" i="0" dirty="0">
              <a:solidFill>
                <a:schemeClr val="accent6"/>
              </a:solidFill>
            </a:endParaRPr>
          </a:p>
          <a:p>
            <a:pPr>
              <a:lnSpc>
                <a:spcPct val="90000"/>
              </a:lnSpc>
            </a:pPr>
            <a:r>
              <a:rPr lang="en-US" sz="2400" i="0" dirty="0"/>
              <a:t> 		   </a:t>
            </a:r>
            <a:r>
              <a:rPr lang="en-US" sz="2400" i="0" dirty="0" smtClean="0"/>
              <a:t>Elena </a:t>
            </a:r>
            <a:r>
              <a:rPr lang="en-US" sz="2400" i="0" dirty="0" err="1" smtClean="0"/>
              <a:t>Grigorescu</a:t>
            </a:r>
            <a:r>
              <a:rPr lang="en-US" sz="2400" i="0" dirty="0" smtClean="0"/>
              <a:t> 	      </a:t>
            </a:r>
            <a:r>
              <a:rPr lang="en-US" sz="2200" i="0" dirty="0" smtClean="0">
                <a:solidFill>
                  <a:schemeClr val="accent6"/>
                </a:solidFill>
              </a:rPr>
              <a:t>MIT</a:t>
            </a:r>
            <a:r>
              <a:rPr lang="en-US" sz="2400" i="0" dirty="0" smtClean="0"/>
              <a:t> </a:t>
            </a:r>
            <a:endParaRPr lang="en-US" sz="2400" i="0" dirty="0"/>
          </a:p>
          <a:p>
            <a:pPr>
              <a:lnSpc>
                <a:spcPct val="90000"/>
              </a:lnSpc>
            </a:pPr>
            <a:r>
              <a:rPr lang="en-US" sz="2400" i="0" dirty="0"/>
              <a:t>                           </a:t>
            </a:r>
            <a:r>
              <a:rPr lang="en-US" sz="2400" i="0" dirty="0" err="1"/>
              <a:t>Sofya</a:t>
            </a:r>
            <a:r>
              <a:rPr lang="en-US" sz="2400" i="0" dirty="0"/>
              <a:t> </a:t>
            </a:r>
            <a:r>
              <a:rPr lang="en-US" sz="2400" i="0" dirty="0" err="1"/>
              <a:t>Raskhodnikova</a:t>
            </a:r>
            <a:r>
              <a:rPr lang="en-US" sz="2400" i="0" dirty="0"/>
              <a:t>   </a:t>
            </a:r>
            <a:r>
              <a:rPr lang="en-US" sz="2400" i="0" dirty="0" smtClean="0"/>
              <a:t> </a:t>
            </a:r>
            <a:r>
              <a:rPr lang="en-US" sz="2400" i="0" dirty="0" smtClean="0">
                <a:solidFill>
                  <a:schemeClr val="accent6"/>
                </a:solidFill>
              </a:rPr>
              <a:t>Penn State U.</a:t>
            </a:r>
            <a:endParaRPr lang="en-US" sz="2400" i="0" dirty="0">
              <a:solidFill>
                <a:schemeClr val="accent6"/>
              </a:solidFill>
            </a:endParaRPr>
          </a:p>
          <a:p>
            <a:pPr>
              <a:lnSpc>
                <a:spcPct val="90000"/>
              </a:lnSpc>
            </a:pPr>
            <a:r>
              <a:rPr lang="en-US" sz="2400" i="0" dirty="0">
                <a:solidFill>
                  <a:srgbClr val="00B050"/>
                </a:solidFill>
              </a:rPr>
              <a:t>		   </a:t>
            </a:r>
            <a:r>
              <a:rPr lang="en-US" sz="2400" i="0" dirty="0"/>
              <a:t>David Woodruff   </a:t>
            </a:r>
            <a:r>
              <a:rPr lang="en-US" sz="2400" i="0" dirty="0">
                <a:solidFill>
                  <a:srgbClr val="00B050"/>
                </a:solidFill>
              </a:rPr>
              <a:t>	     </a:t>
            </a:r>
            <a:r>
              <a:rPr lang="en-US" sz="2400" i="0" dirty="0" smtClean="0">
                <a:solidFill>
                  <a:srgbClr val="00B050"/>
                </a:solidFill>
              </a:rPr>
              <a:t> </a:t>
            </a:r>
            <a:r>
              <a:rPr lang="en-US" sz="2400" i="0" dirty="0" smtClean="0">
                <a:solidFill>
                  <a:schemeClr val="accent6"/>
                </a:solidFill>
              </a:rPr>
              <a:t>IBM </a:t>
            </a:r>
            <a:r>
              <a:rPr lang="en-US" sz="2400" i="0" dirty="0" err="1">
                <a:solidFill>
                  <a:schemeClr val="accent6"/>
                </a:solidFill>
              </a:rPr>
              <a:t>Almaden</a:t>
            </a:r>
            <a:r>
              <a:rPr lang="en-US" sz="2400" i="0" dirty="0">
                <a:solidFill>
                  <a:srgbClr val="00B050"/>
                </a:solidFill>
              </a:rPr>
              <a:t>	   </a:t>
            </a:r>
          </a:p>
          <a:p>
            <a:pPr>
              <a:lnSpc>
                <a:spcPct val="90000"/>
              </a:lnSpc>
            </a:pPr>
            <a:endParaRPr lang="he-IL" dirty="0"/>
          </a:p>
        </p:txBody>
      </p:sp>
      <p:sp>
        <p:nvSpPr>
          <p:cNvPr id="9" name="Rectangle 4"/>
          <p:cNvSpPr>
            <a:spLocks noChangeArrowheads="1"/>
          </p:cNvSpPr>
          <p:nvPr/>
        </p:nvSpPr>
        <p:spPr bwMode="auto">
          <a:xfrm>
            <a:off x="253602" y="6064867"/>
            <a:ext cx="2257588" cy="762000"/>
          </a:xfrm>
          <a:prstGeom prst="rect">
            <a:avLst/>
          </a:prstGeom>
          <a:solidFill>
            <a:schemeClr val="bg1"/>
          </a:solidFill>
          <a:ln w="9525">
            <a:noFill/>
            <a:miter lim="800000"/>
            <a:headEnd/>
            <a:tailEnd/>
          </a:ln>
        </p:spPr>
        <p:txBody>
          <a:bodyPr wrap="none" anchor="ctr"/>
          <a:lstStyle/>
          <a:p>
            <a:r>
              <a:rPr lang="en-US" dirty="0" smtClean="0"/>
              <a:t>Appeared in SODA ‘09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모서리가 둥근 직사각형 4"/>
          <p:cNvSpPr/>
          <p:nvPr/>
        </p:nvSpPr>
        <p:spPr bwMode="auto">
          <a:xfrm>
            <a:off x="301362" y="1473957"/>
            <a:ext cx="8539162" cy="2033516"/>
          </a:xfrm>
          <a:prstGeom prst="roundRect">
            <a:avLst/>
          </a:prstGeom>
          <a:gradFill>
            <a:gsLst>
              <a:gs pos="0">
                <a:srgbClr val="8488C4">
                  <a:alpha val="14000"/>
                </a:srgbClr>
              </a:gs>
              <a:gs pos="53000">
                <a:srgbClr val="D4DEFF"/>
              </a:gs>
              <a:gs pos="83000">
                <a:srgbClr val="D4DEFF"/>
              </a:gs>
              <a:gs pos="100000">
                <a:srgbClr val="96AB94"/>
              </a:gs>
            </a:gsLst>
            <a:lin ang="5400000" scaled="0"/>
          </a:gra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1" u="none" strike="noStrike" cap="none" normalizeH="0" baseline="0" smtClean="0">
              <a:ln>
                <a:noFill/>
              </a:ln>
              <a:solidFill>
                <a:schemeClr val="tx1"/>
              </a:solidFill>
              <a:effectLst/>
              <a:latin typeface="Times New Roman" pitchFamily="18" charset="0"/>
            </a:endParaRPr>
          </a:p>
        </p:txBody>
      </p:sp>
      <p:sp>
        <p:nvSpPr>
          <p:cNvPr id="12290" name="Title 1"/>
          <p:cNvSpPr>
            <a:spLocks noGrp="1"/>
          </p:cNvSpPr>
          <p:nvPr>
            <p:ph type="title"/>
          </p:nvPr>
        </p:nvSpPr>
        <p:spPr>
          <a:xfrm>
            <a:off x="533400" y="90488"/>
            <a:ext cx="7772400" cy="914400"/>
          </a:xfrm>
        </p:spPr>
        <p:txBody>
          <a:bodyPr/>
          <a:lstStyle/>
          <a:p>
            <a:pPr eaLnBrk="1" hangingPunct="1"/>
            <a:r>
              <a:rPr lang="en-US" smtClean="0"/>
              <a:t>Our Contributions</a:t>
            </a:r>
          </a:p>
        </p:txBody>
      </p:sp>
      <p:sp>
        <p:nvSpPr>
          <p:cNvPr id="12291" name="Content Placeholder 5"/>
          <p:cNvSpPr>
            <a:spLocks noGrp="1"/>
          </p:cNvSpPr>
          <p:nvPr>
            <p:ph idx="1"/>
          </p:nvPr>
        </p:nvSpPr>
        <p:spPr>
          <a:xfrm>
            <a:off x="465138" y="1020763"/>
            <a:ext cx="8539162" cy="5257800"/>
          </a:xfrm>
        </p:spPr>
        <p:txBody>
          <a:bodyPr/>
          <a:lstStyle/>
          <a:p>
            <a:pPr eaLnBrk="1" hangingPunct="1"/>
            <a:r>
              <a:rPr lang="en-US" sz="2400" dirty="0" smtClean="0">
                <a:solidFill>
                  <a:srgbClr val="00B050"/>
                </a:solidFill>
              </a:rPr>
              <a:t>Common abstraction for several applications</a:t>
            </a:r>
          </a:p>
          <a:p>
            <a:pPr eaLnBrk="1" hangingPunct="1"/>
            <a:r>
              <a:rPr lang="en-US" sz="2400" dirty="0" smtClean="0">
                <a:solidFill>
                  <a:srgbClr val="00B050"/>
                </a:solidFill>
              </a:rPr>
              <a:t>Structural results on </a:t>
            </a:r>
            <a:r>
              <a:rPr lang="en-US" sz="2400" dirty="0" smtClean="0">
                <a:solidFill>
                  <a:srgbClr val="00B050"/>
                </a:solidFill>
              </a:rPr>
              <a:t>TC-spanners [Jung et al]</a:t>
            </a:r>
            <a:endParaRPr lang="en-US" dirty="0" smtClean="0">
              <a:solidFill>
                <a:srgbClr val="00B050"/>
              </a:solidFill>
            </a:endParaRPr>
          </a:p>
          <a:p>
            <a:pPr lvl="1" eaLnBrk="1" hangingPunct="1"/>
            <a:r>
              <a:rPr lang="en-US" sz="2300" dirty="0" smtClean="0">
                <a:solidFill>
                  <a:srgbClr val="FF0000"/>
                </a:solidFill>
              </a:rPr>
              <a:t>Path-separable graphs</a:t>
            </a:r>
            <a:endParaRPr lang="en-US" sz="2300" dirty="0" smtClean="0">
              <a:solidFill>
                <a:srgbClr val="0033CC"/>
              </a:solidFill>
            </a:endParaRPr>
          </a:p>
          <a:p>
            <a:pPr lvl="1" eaLnBrk="1" hangingPunct="1">
              <a:buFontTx/>
              <a:buNone/>
            </a:pPr>
            <a:r>
              <a:rPr lang="en-US" sz="2000" dirty="0" smtClean="0">
                <a:solidFill>
                  <a:srgbClr val="0033CC"/>
                </a:solidFill>
              </a:rPr>
              <a:t>O(1)</a:t>
            </a:r>
            <a:r>
              <a:rPr lang="en-US" sz="2000" dirty="0" smtClean="0"/>
              <a:t>-path-separable graphs have </a:t>
            </a:r>
            <a:r>
              <a:rPr lang="en-US" sz="2000" i="1" dirty="0" smtClean="0">
                <a:solidFill>
                  <a:srgbClr val="0033CC"/>
                </a:solidFill>
              </a:rPr>
              <a:t>k</a:t>
            </a:r>
            <a:r>
              <a:rPr lang="en-US" sz="2000" i="1" dirty="0" smtClean="0"/>
              <a:t>-</a:t>
            </a:r>
            <a:r>
              <a:rPr lang="en-US" sz="2000" dirty="0" smtClean="0"/>
              <a:t>TC-spanners of size </a:t>
            </a:r>
            <a:r>
              <a:rPr lang="en-US" sz="2000" dirty="0" smtClean="0">
                <a:solidFill>
                  <a:srgbClr val="0033CC"/>
                </a:solidFill>
              </a:rPr>
              <a:t>O(</a:t>
            </a:r>
            <a:r>
              <a:rPr lang="en-US" sz="2000" i="1" dirty="0" smtClean="0">
                <a:solidFill>
                  <a:srgbClr val="0033CC"/>
                </a:solidFill>
              </a:rPr>
              <a:t>n</a:t>
            </a:r>
            <a:r>
              <a:rPr lang="en-US" sz="2000" i="1" dirty="0" smtClean="0"/>
              <a:t> </a:t>
            </a:r>
            <a:r>
              <a:rPr lang="en-US" sz="2000" dirty="0" smtClean="0">
                <a:solidFill>
                  <a:srgbClr val="0033CC"/>
                </a:solidFill>
              </a:rPr>
              <a:t>log </a:t>
            </a:r>
            <a:r>
              <a:rPr lang="en-US" sz="2000" i="1" dirty="0" smtClean="0">
                <a:solidFill>
                  <a:srgbClr val="0033CC"/>
                </a:solidFill>
              </a:rPr>
              <a:t>n </a:t>
            </a:r>
            <a:r>
              <a:rPr lang="en-US" sz="2000" dirty="0" smtClean="0">
                <a:solidFill>
                  <a:srgbClr val="0033CC"/>
                </a:solidFill>
                <a:latin typeface="cmsy10" pitchFamily="34" charset="0"/>
              </a:rPr>
              <a:t>¢</a:t>
            </a:r>
            <a:r>
              <a:rPr lang="en-US" sz="2000" dirty="0" smtClean="0">
                <a:solidFill>
                  <a:srgbClr val="0033CC"/>
                </a:solidFill>
                <a:sym typeface="Symbol" pitchFamily="18" charset="2"/>
              </a:rPr>
              <a:t>(</a:t>
            </a:r>
            <a:r>
              <a:rPr lang="en-US" sz="2000" i="1" dirty="0" err="1" smtClean="0">
                <a:solidFill>
                  <a:srgbClr val="0033CC"/>
                </a:solidFill>
                <a:sym typeface="Symbol" pitchFamily="18" charset="2"/>
              </a:rPr>
              <a:t>k,</a:t>
            </a:r>
            <a:r>
              <a:rPr lang="en-US" sz="2000" i="1" dirty="0" err="1" smtClean="0">
                <a:solidFill>
                  <a:srgbClr val="0033CC"/>
                </a:solidFill>
              </a:rPr>
              <a:t>n</a:t>
            </a:r>
            <a:r>
              <a:rPr lang="en-US" sz="2000" dirty="0" smtClean="0">
                <a:solidFill>
                  <a:srgbClr val="0033CC"/>
                </a:solidFill>
              </a:rPr>
              <a:t>))</a:t>
            </a:r>
            <a:endParaRPr lang="en-US" sz="2000" dirty="0" smtClean="0"/>
          </a:p>
          <a:p>
            <a:pPr lvl="2" eaLnBrk="1" hangingPunct="1"/>
            <a:r>
              <a:rPr lang="en-US" sz="1900" dirty="0" smtClean="0"/>
              <a:t>e.g., improves run time of </a:t>
            </a:r>
            <a:r>
              <a:rPr lang="en-US" sz="1900" dirty="0" err="1" smtClean="0"/>
              <a:t>monotonicity</a:t>
            </a:r>
            <a:r>
              <a:rPr lang="en-US" sz="1900" dirty="0" smtClean="0"/>
              <a:t> testers on planar graphs from </a:t>
            </a:r>
            <a:r>
              <a:rPr lang="en-US" sz="1900" dirty="0" smtClean="0">
                <a:solidFill>
                  <a:srgbClr val="0033CC"/>
                </a:solidFill>
              </a:rPr>
              <a:t>O((n</a:t>
            </a:r>
            <a:r>
              <a:rPr lang="en-US" sz="1900" baseline="30000" dirty="0" smtClean="0">
                <a:solidFill>
                  <a:srgbClr val="0033CC"/>
                </a:solidFill>
              </a:rPr>
              <a:t>1/2</a:t>
            </a:r>
            <a:r>
              <a:rPr lang="en-US" sz="1900" dirty="0" smtClean="0">
                <a:solidFill>
                  <a:srgbClr val="0033CC"/>
                </a:solidFill>
              </a:rPr>
              <a:t> log </a:t>
            </a:r>
            <a:r>
              <a:rPr lang="en-US" sz="1900" i="1" dirty="0" smtClean="0">
                <a:solidFill>
                  <a:srgbClr val="0033CC"/>
                </a:solidFill>
              </a:rPr>
              <a:t>n</a:t>
            </a:r>
            <a:r>
              <a:rPr lang="en-US" sz="1900" dirty="0" smtClean="0">
                <a:solidFill>
                  <a:srgbClr val="0033CC"/>
                </a:solidFill>
              </a:rPr>
              <a:t>)/</a:t>
            </a:r>
            <a:r>
              <a:rPr lang="en-US" sz="1900" dirty="0" smtClean="0">
                <a:solidFill>
                  <a:srgbClr val="0033CC"/>
                </a:solidFill>
                <a:latin typeface="cmmi10" pitchFamily="34" charset="0"/>
              </a:rPr>
              <a:t>²</a:t>
            </a:r>
            <a:r>
              <a:rPr lang="en-US" sz="1900" dirty="0" smtClean="0">
                <a:solidFill>
                  <a:srgbClr val="0033CC"/>
                </a:solidFill>
              </a:rPr>
              <a:t>)</a:t>
            </a:r>
            <a:r>
              <a:rPr lang="en-US" sz="1900" dirty="0" smtClean="0"/>
              <a:t> </a:t>
            </a:r>
            <a:r>
              <a:rPr lang="en-US" sz="1900" dirty="0" smtClean="0">
                <a:solidFill>
                  <a:srgbClr val="990033"/>
                </a:solidFill>
              </a:rPr>
              <a:t>[FLNRRS02]</a:t>
            </a:r>
            <a:r>
              <a:rPr lang="en-US" sz="1900" dirty="0" smtClean="0"/>
              <a:t> to </a:t>
            </a:r>
            <a:r>
              <a:rPr lang="en-US" sz="1900" dirty="0" smtClean="0">
                <a:solidFill>
                  <a:srgbClr val="0033CC"/>
                </a:solidFill>
              </a:rPr>
              <a:t>O((log</a:t>
            </a:r>
            <a:r>
              <a:rPr lang="en-US" sz="1900" baseline="30000" dirty="0" smtClean="0">
                <a:solidFill>
                  <a:srgbClr val="0033CC"/>
                </a:solidFill>
              </a:rPr>
              <a:t>2</a:t>
            </a:r>
            <a:r>
              <a:rPr lang="en-US" sz="1900" dirty="0" smtClean="0">
                <a:solidFill>
                  <a:srgbClr val="0033CC"/>
                </a:solidFill>
              </a:rPr>
              <a:t> </a:t>
            </a:r>
            <a:r>
              <a:rPr lang="en-US" sz="1900" i="1" dirty="0" smtClean="0">
                <a:solidFill>
                  <a:srgbClr val="0033CC"/>
                </a:solidFill>
              </a:rPr>
              <a:t>n</a:t>
            </a:r>
            <a:r>
              <a:rPr lang="en-US" sz="1900" dirty="0" smtClean="0">
                <a:solidFill>
                  <a:srgbClr val="0033CC"/>
                </a:solidFill>
              </a:rPr>
              <a:t>)/</a:t>
            </a:r>
            <a:r>
              <a:rPr lang="en-US" sz="1900" dirty="0" smtClean="0">
                <a:solidFill>
                  <a:srgbClr val="0033CC"/>
                </a:solidFill>
                <a:latin typeface="cmmi10" pitchFamily="34" charset="0"/>
              </a:rPr>
              <a:t>²</a:t>
            </a:r>
            <a:r>
              <a:rPr lang="en-US" sz="1900" dirty="0" smtClean="0">
                <a:solidFill>
                  <a:srgbClr val="0033CC"/>
                </a:solidFill>
              </a:rPr>
              <a:t>)</a:t>
            </a:r>
          </a:p>
          <a:p>
            <a:pPr eaLnBrk="1" hangingPunct="1">
              <a:lnSpc>
                <a:spcPct val="150000"/>
              </a:lnSpc>
            </a:pPr>
            <a:r>
              <a:rPr lang="en-US" sz="2400" dirty="0" smtClean="0">
                <a:solidFill>
                  <a:srgbClr val="00B050"/>
                </a:solidFill>
              </a:rPr>
              <a:t>Computational results</a:t>
            </a:r>
          </a:p>
          <a:p>
            <a:pPr eaLnBrk="1" hangingPunct="1">
              <a:lnSpc>
                <a:spcPct val="80000"/>
              </a:lnSpc>
              <a:buFontTx/>
              <a:buNone/>
            </a:pPr>
            <a:r>
              <a:rPr lang="en-US" sz="2400" i="1" dirty="0" smtClean="0">
                <a:solidFill>
                  <a:srgbClr val="00B050"/>
                </a:solidFill>
              </a:rPr>
              <a:t>     </a:t>
            </a:r>
            <a:r>
              <a:rPr lang="en-US" sz="2200" i="1" dirty="0" smtClean="0"/>
              <a:t>k</a:t>
            </a:r>
            <a:r>
              <a:rPr lang="en-US" sz="2200" dirty="0" smtClean="0">
                <a:latin typeface="cmcsc10"/>
              </a:rPr>
              <a:t>-TC-Spanner:</a:t>
            </a:r>
            <a:r>
              <a:rPr lang="en-US" sz="2200" dirty="0" smtClean="0"/>
              <a:t> Given a graph, compute a sparsest k-TC-spanner</a:t>
            </a:r>
          </a:p>
          <a:p>
            <a:pPr lvl="1" eaLnBrk="1" hangingPunct="1"/>
            <a:r>
              <a:rPr lang="en-US" sz="2300" dirty="0" smtClean="0">
                <a:solidFill>
                  <a:srgbClr val="FF0000"/>
                </a:solidFill>
              </a:rPr>
              <a:t>Algorithms</a:t>
            </a:r>
          </a:p>
          <a:p>
            <a:pPr lvl="1" eaLnBrk="1" hangingPunct="1"/>
            <a:r>
              <a:rPr lang="en-US" sz="2300" dirty="0" err="1" smtClean="0">
                <a:solidFill>
                  <a:srgbClr val="FF0000"/>
                </a:solidFill>
              </a:rPr>
              <a:t>Inapproximability</a:t>
            </a:r>
            <a:endParaRPr lang="en-US" sz="2300" dirty="0" smtClean="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33400" y="90488"/>
            <a:ext cx="7772400" cy="914400"/>
          </a:xfrm>
        </p:spPr>
        <p:txBody>
          <a:bodyPr/>
          <a:lstStyle/>
          <a:p>
            <a:pPr eaLnBrk="1" hangingPunct="1"/>
            <a:r>
              <a:rPr lang="en-US" smtClean="0"/>
              <a:t>Graph Separators (for Undirected Graphs)</a:t>
            </a:r>
          </a:p>
        </p:txBody>
      </p:sp>
      <p:sp>
        <p:nvSpPr>
          <p:cNvPr id="6" name="Content Placeholder 5"/>
          <p:cNvSpPr>
            <a:spLocks noGrp="1"/>
          </p:cNvSpPr>
          <p:nvPr>
            <p:ph idx="1"/>
          </p:nvPr>
        </p:nvSpPr>
        <p:spPr>
          <a:xfrm>
            <a:off x="465138" y="1020763"/>
            <a:ext cx="8539162" cy="5257800"/>
          </a:xfrm>
        </p:spPr>
        <p:txBody>
          <a:bodyPr/>
          <a:lstStyle/>
          <a:p>
            <a:pPr eaLnBrk="1" hangingPunct="1">
              <a:buFontTx/>
              <a:buNone/>
            </a:pPr>
            <a:r>
              <a:rPr lang="en-US" sz="2400" dirty="0" smtClean="0"/>
              <a:t>Used in recursive constructions</a:t>
            </a:r>
          </a:p>
          <a:p>
            <a:pPr eaLnBrk="1" hangingPunct="1">
              <a:buFontTx/>
              <a:buNone/>
            </a:pPr>
            <a:endParaRPr lang="en-US" sz="2400" i="1" dirty="0" smtClean="0">
              <a:solidFill>
                <a:srgbClr val="0033CC"/>
              </a:solidFill>
            </a:endParaRPr>
          </a:p>
          <a:p>
            <a:pPr eaLnBrk="1" hangingPunct="1">
              <a:buFontTx/>
              <a:buNone/>
            </a:pPr>
            <a:r>
              <a:rPr lang="en-US" sz="2400" i="1" dirty="0" smtClean="0">
                <a:solidFill>
                  <a:srgbClr val="0033CC"/>
                </a:solidFill>
              </a:rPr>
              <a:t>S</a:t>
            </a:r>
            <a:r>
              <a:rPr lang="en-US" sz="2400" dirty="0" smtClean="0">
                <a:solidFill>
                  <a:srgbClr val="FF0000"/>
                </a:solidFill>
              </a:rPr>
              <a:t>-separators</a:t>
            </a:r>
            <a:r>
              <a:rPr lang="en-US" sz="2400" dirty="0" smtClean="0">
                <a:solidFill>
                  <a:srgbClr val="00B050"/>
                </a:solidFill>
              </a:rPr>
              <a:t> </a:t>
            </a:r>
            <a:r>
              <a:rPr lang="en-US" sz="2400" dirty="0" smtClean="0">
                <a:solidFill>
                  <a:srgbClr val="990033"/>
                </a:solidFill>
              </a:rPr>
              <a:t>[Lipton </a:t>
            </a:r>
            <a:r>
              <a:rPr lang="en-US" sz="2400" dirty="0" err="1" smtClean="0">
                <a:solidFill>
                  <a:srgbClr val="990033"/>
                </a:solidFill>
              </a:rPr>
              <a:t>Tarjan</a:t>
            </a:r>
            <a:r>
              <a:rPr lang="en-US" sz="2400" dirty="0" smtClean="0">
                <a:solidFill>
                  <a:srgbClr val="990033"/>
                </a:solidFill>
              </a:rPr>
              <a:t> 79]</a:t>
            </a:r>
          </a:p>
          <a:p>
            <a:pPr eaLnBrk="1" hangingPunct="1"/>
            <a:r>
              <a:rPr lang="en-US" sz="2200" dirty="0" smtClean="0"/>
              <a:t>Removing </a:t>
            </a:r>
            <a:r>
              <a:rPr lang="en-US" sz="2200" i="1" dirty="0" smtClean="0">
                <a:solidFill>
                  <a:srgbClr val="0033CC"/>
                </a:solidFill>
              </a:rPr>
              <a:t>S</a:t>
            </a:r>
            <a:r>
              <a:rPr lang="en-US" sz="2200" dirty="0" smtClean="0"/>
              <a:t> nodes disconnects a graph G on </a:t>
            </a:r>
            <a:r>
              <a:rPr lang="en-US" sz="2200" i="1" dirty="0" smtClean="0">
                <a:solidFill>
                  <a:srgbClr val="0033CC"/>
                </a:solidFill>
              </a:rPr>
              <a:t>n</a:t>
            </a:r>
            <a:r>
              <a:rPr lang="en-US" sz="2200" dirty="0" smtClean="0"/>
              <a:t> nodes into connected components with </a:t>
            </a:r>
            <a:r>
              <a:rPr lang="en-US" sz="2400" dirty="0" smtClean="0">
                <a:solidFill>
                  <a:srgbClr val="0033CC"/>
                </a:solidFill>
              </a:rPr>
              <a:t>≤</a:t>
            </a:r>
            <a:r>
              <a:rPr lang="en-US" sz="2200" dirty="0" smtClean="0">
                <a:solidFill>
                  <a:srgbClr val="0033CC"/>
                </a:solidFill>
              </a:rPr>
              <a:t> </a:t>
            </a:r>
            <a:r>
              <a:rPr lang="en-US" sz="2200" i="1" dirty="0" smtClean="0">
                <a:solidFill>
                  <a:srgbClr val="0033CC"/>
                </a:solidFill>
              </a:rPr>
              <a:t>n</a:t>
            </a:r>
            <a:r>
              <a:rPr lang="en-US" sz="2200" dirty="0" smtClean="0">
                <a:solidFill>
                  <a:srgbClr val="0033CC"/>
                </a:solidFill>
              </a:rPr>
              <a:t>/2 </a:t>
            </a:r>
            <a:r>
              <a:rPr lang="en-US" sz="2200" dirty="0" smtClean="0"/>
              <a:t>nodes each</a:t>
            </a:r>
          </a:p>
          <a:p>
            <a:pPr eaLnBrk="1" hangingPunct="1">
              <a:buFontTx/>
              <a:buNone/>
            </a:pPr>
            <a:r>
              <a:rPr lang="en-US" sz="2400" i="1" dirty="0" smtClean="0">
                <a:solidFill>
                  <a:srgbClr val="0033CC"/>
                </a:solidFill>
              </a:rPr>
              <a:t>r</a:t>
            </a:r>
            <a:r>
              <a:rPr lang="en-US" sz="2400" dirty="0" smtClean="0">
                <a:solidFill>
                  <a:srgbClr val="FF0000"/>
                </a:solidFill>
              </a:rPr>
              <a:t>-path-separators</a:t>
            </a:r>
            <a:r>
              <a:rPr lang="en-US" sz="2400" dirty="0" smtClean="0">
                <a:solidFill>
                  <a:srgbClr val="00B050"/>
                </a:solidFill>
              </a:rPr>
              <a:t> </a:t>
            </a:r>
            <a:r>
              <a:rPr lang="en-US" sz="2400" dirty="0" smtClean="0">
                <a:solidFill>
                  <a:srgbClr val="990033"/>
                </a:solidFill>
              </a:rPr>
              <a:t>[Abraham </a:t>
            </a:r>
            <a:r>
              <a:rPr lang="en-US" sz="2400" dirty="0" err="1" smtClean="0">
                <a:solidFill>
                  <a:srgbClr val="990033"/>
                </a:solidFill>
              </a:rPr>
              <a:t>Gavoille</a:t>
            </a:r>
            <a:r>
              <a:rPr lang="en-US" sz="2400" dirty="0" smtClean="0">
                <a:solidFill>
                  <a:srgbClr val="990033"/>
                </a:solidFill>
              </a:rPr>
              <a:t> 06]</a:t>
            </a:r>
          </a:p>
          <a:p>
            <a:pPr eaLnBrk="1" hangingPunct="1"/>
            <a:r>
              <a:rPr lang="en-US" sz="2200" dirty="0" smtClean="0"/>
              <a:t>Removing nodes on </a:t>
            </a:r>
            <a:r>
              <a:rPr lang="en-US" sz="2200" i="1" dirty="0" smtClean="0">
                <a:solidFill>
                  <a:srgbClr val="0033CC"/>
                </a:solidFill>
              </a:rPr>
              <a:t>r</a:t>
            </a:r>
            <a:r>
              <a:rPr lang="en-US" sz="2200" dirty="0" smtClean="0"/>
              <a:t> </a:t>
            </a:r>
            <a:r>
              <a:rPr lang="en-US" sz="2200" dirty="0" smtClean="0"/>
              <a:t>paths </a:t>
            </a:r>
            <a:r>
              <a:rPr lang="en-US" sz="2200" dirty="0" smtClean="0">
                <a:solidFill>
                  <a:srgbClr val="00B050"/>
                </a:solidFill>
              </a:rPr>
              <a:t>from any spanning tree of G</a:t>
            </a:r>
            <a:r>
              <a:rPr lang="en-US" sz="2200" dirty="0" smtClean="0">
                <a:solidFill>
                  <a:srgbClr val="C0C0C0"/>
                </a:solidFill>
              </a:rPr>
              <a:t> </a:t>
            </a:r>
            <a:r>
              <a:rPr lang="en-US" sz="2200" dirty="0" smtClean="0"/>
              <a:t>disconnects G into connected components with </a:t>
            </a:r>
            <a:r>
              <a:rPr lang="en-US" sz="2400" i="1" dirty="0" smtClean="0">
                <a:solidFill>
                  <a:srgbClr val="0033CC"/>
                </a:solidFill>
              </a:rPr>
              <a:t>≤</a:t>
            </a:r>
            <a:r>
              <a:rPr lang="en-US" sz="2200" dirty="0" smtClean="0">
                <a:solidFill>
                  <a:srgbClr val="0033CC"/>
                </a:solidFill>
              </a:rPr>
              <a:t> </a:t>
            </a:r>
            <a:r>
              <a:rPr lang="en-US" sz="2200" i="1" dirty="0" smtClean="0">
                <a:solidFill>
                  <a:srgbClr val="0033CC"/>
                </a:solidFill>
              </a:rPr>
              <a:t>n</a:t>
            </a:r>
            <a:r>
              <a:rPr lang="en-US" sz="2200" dirty="0" smtClean="0">
                <a:solidFill>
                  <a:srgbClr val="0033CC"/>
                </a:solidFill>
              </a:rPr>
              <a:t>/2 </a:t>
            </a:r>
            <a:r>
              <a:rPr lang="en-US" sz="2200" dirty="0" smtClean="0"/>
              <a:t>nodes each</a:t>
            </a:r>
          </a:p>
          <a:p>
            <a:pPr eaLnBrk="1" hangingPunct="1">
              <a:buFontTx/>
              <a:buNone/>
            </a:pPr>
            <a:endParaRPr lang="en-US" sz="2400" dirty="0" smtClean="0"/>
          </a:p>
          <a:p>
            <a:pPr eaLnBrk="1" hangingPunct="1">
              <a:buFontTx/>
              <a:buNone/>
            </a:pPr>
            <a:r>
              <a:rPr lang="en-US" sz="2400" dirty="0" smtClean="0">
                <a:solidFill>
                  <a:srgbClr val="00B050"/>
                </a:solidFill>
              </a:rPr>
              <a:t>Gain</a:t>
            </a:r>
            <a:endParaRPr lang="en-US" dirty="0" smtClean="0">
              <a:solidFill>
                <a:srgbClr val="00B050"/>
              </a:solidFill>
            </a:endParaRPr>
          </a:p>
          <a:p>
            <a:pPr lvl="1" eaLnBrk="1" hangingPunct="1"/>
            <a:r>
              <a:rPr lang="en-US" sz="2000" dirty="0" smtClean="0"/>
              <a:t>For some graphs  </a:t>
            </a:r>
            <a:r>
              <a:rPr lang="en-US" sz="2000" dirty="0" smtClean="0"/>
              <a:t>    </a:t>
            </a:r>
            <a:r>
              <a:rPr lang="en-US" sz="2000" i="1" dirty="0" smtClean="0">
                <a:solidFill>
                  <a:srgbClr val="0033CC"/>
                </a:solidFill>
              </a:rPr>
              <a:t>r </a:t>
            </a:r>
            <a:r>
              <a:rPr lang="en-US" sz="2000" dirty="0" smtClean="0">
                <a:solidFill>
                  <a:srgbClr val="0033CC"/>
                </a:solidFill>
              </a:rPr>
              <a:t>&lt;&lt;</a:t>
            </a:r>
            <a:r>
              <a:rPr lang="en-US" sz="2000" i="1" dirty="0" smtClean="0">
                <a:solidFill>
                  <a:srgbClr val="0033CC"/>
                </a:solidFill>
              </a:rPr>
              <a:t> S</a:t>
            </a:r>
            <a:endParaRPr lang="en-US" sz="2000" dirty="0" smtClean="0"/>
          </a:p>
          <a:p>
            <a:pPr lvl="1" eaLnBrk="1" hangingPunct="1">
              <a:buFontTx/>
              <a:buNone/>
            </a:pPr>
            <a:r>
              <a:rPr lang="en-US" sz="2000" dirty="0" smtClean="0"/>
              <a:t>    e.g., planar graphs are </a:t>
            </a:r>
            <a:r>
              <a:rPr lang="en-US" sz="2000" dirty="0" smtClean="0">
                <a:solidFill>
                  <a:srgbClr val="0033CC"/>
                </a:solidFill>
                <a:latin typeface="cmmi10" pitchFamily="34" charset="0"/>
              </a:rPr>
              <a:t>£</a:t>
            </a:r>
            <a:r>
              <a:rPr lang="en-US" sz="2000" dirty="0" smtClean="0">
                <a:solidFill>
                  <a:srgbClr val="0033CC"/>
                </a:solidFill>
              </a:rPr>
              <a:t>(</a:t>
            </a:r>
            <a:r>
              <a:rPr lang="en-US" sz="2000" i="1" dirty="0" smtClean="0">
                <a:solidFill>
                  <a:srgbClr val="0033CC"/>
                </a:solidFill>
              </a:rPr>
              <a:t>n</a:t>
            </a:r>
            <a:r>
              <a:rPr lang="en-US" sz="2000" baseline="30000" dirty="0" smtClean="0">
                <a:solidFill>
                  <a:srgbClr val="0033CC"/>
                </a:solidFill>
              </a:rPr>
              <a:t>1/2</a:t>
            </a:r>
            <a:r>
              <a:rPr lang="en-US" sz="2000" dirty="0" smtClean="0">
                <a:solidFill>
                  <a:srgbClr val="0033CC"/>
                </a:solidFill>
              </a:rPr>
              <a:t>)</a:t>
            </a:r>
            <a:r>
              <a:rPr lang="en-US" sz="2000" dirty="0" smtClean="0"/>
              <a:t>-separable but </a:t>
            </a:r>
            <a:r>
              <a:rPr lang="en-US" sz="2000" dirty="0" smtClean="0">
                <a:solidFill>
                  <a:srgbClr val="0033CC"/>
                </a:solidFill>
              </a:rPr>
              <a:t>3</a:t>
            </a:r>
            <a:r>
              <a:rPr lang="en-US" sz="2000" dirty="0" smtClean="0"/>
              <a:t>-path-separable </a:t>
            </a:r>
          </a:p>
          <a:p>
            <a:pPr lvl="1" eaLnBrk="1" hangingPunct="1">
              <a:buFontTx/>
              <a:buNone/>
            </a:pPr>
            <a:r>
              <a:rPr lang="en-US" sz="2000" dirty="0" smtClean="0">
                <a:solidFill>
                  <a:srgbClr val="00B050"/>
                </a:solidFill>
              </a:rPr>
              <a:t>   </a:t>
            </a:r>
            <a:r>
              <a:rPr lang="en-US" sz="2000" dirty="0" smtClean="0">
                <a:solidFill>
                  <a:srgbClr val="990033"/>
                </a:solidFill>
              </a:rPr>
              <a:t>[</a:t>
            </a:r>
            <a:r>
              <a:rPr lang="en-US" sz="2000" dirty="0" err="1" smtClean="0">
                <a:solidFill>
                  <a:srgbClr val="990033"/>
                </a:solidFill>
              </a:rPr>
              <a:t>Thorup</a:t>
            </a:r>
            <a:r>
              <a:rPr lang="en-US" sz="2000" dirty="0" smtClean="0">
                <a:solidFill>
                  <a:srgbClr val="990033"/>
                </a:solidFill>
              </a:rPr>
              <a:t> 04]</a:t>
            </a:r>
            <a:endParaRPr lang="en-US" sz="2000" dirty="0" smtClean="0">
              <a:solidFill>
                <a:srgbClr val="0033CC"/>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모서리가 둥근 직사각형 6"/>
          <p:cNvSpPr/>
          <p:nvPr/>
        </p:nvSpPr>
        <p:spPr bwMode="auto">
          <a:xfrm>
            <a:off x="301362" y="1610434"/>
            <a:ext cx="8539162" cy="535249"/>
          </a:xfrm>
          <a:prstGeom prst="roundRect">
            <a:avLst/>
          </a:prstGeom>
          <a:gradFill>
            <a:gsLst>
              <a:gs pos="0">
                <a:srgbClr val="8488C4">
                  <a:alpha val="14000"/>
                </a:srgbClr>
              </a:gs>
              <a:gs pos="53000">
                <a:srgbClr val="D4DEFF"/>
              </a:gs>
              <a:gs pos="83000">
                <a:srgbClr val="D4DEFF"/>
              </a:gs>
              <a:gs pos="100000">
                <a:srgbClr val="96AB94"/>
              </a:gs>
            </a:gsLst>
            <a:lin ang="5400000" scaled="0"/>
          </a:gra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1" u="none" strike="noStrike" cap="none" normalizeH="0" baseline="0" smtClean="0">
              <a:ln>
                <a:noFill/>
              </a:ln>
              <a:solidFill>
                <a:schemeClr val="tx1"/>
              </a:solidFill>
              <a:effectLst/>
              <a:latin typeface="Times New Roman" pitchFamily="18" charset="0"/>
            </a:endParaRPr>
          </a:p>
        </p:txBody>
      </p:sp>
      <p:sp>
        <p:nvSpPr>
          <p:cNvPr id="14338" name="Title 1"/>
          <p:cNvSpPr>
            <a:spLocks noGrp="1"/>
          </p:cNvSpPr>
          <p:nvPr>
            <p:ph type="title"/>
          </p:nvPr>
        </p:nvSpPr>
        <p:spPr>
          <a:xfrm>
            <a:off x="533400" y="90488"/>
            <a:ext cx="7772400" cy="914400"/>
          </a:xfrm>
        </p:spPr>
        <p:txBody>
          <a:bodyPr/>
          <a:lstStyle/>
          <a:p>
            <a:pPr eaLnBrk="1" hangingPunct="1"/>
            <a:r>
              <a:rPr lang="en-US" smtClean="0"/>
              <a:t>Our Contributions</a:t>
            </a:r>
          </a:p>
        </p:txBody>
      </p:sp>
      <p:sp>
        <p:nvSpPr>
          <p:cNvPr id="14339" name="TextBox 9"/>
          <p:cNvSpPr txBox="1">
            <a:spLocks noChangeArrowheads="1"/>
          </p:cNvSpPr>
          <p:nvPr/>
        </p:nvSpPr>
        <p:spPr bwMode="auto">
          <a:xfrm rot="-5400000">
            <a:off x="-635000" y="3165475"/>
            <a:ext cx="2392363" cy="461963"/>
          </a:xfrm>
          <a:prstGeom prst="rect">
            <a:avLst/>
          </a:prstGeom>
          <a:noFill/>
          <a:ln w="9525">
            <a:noFill/>
            <a:miter lim="800000"/>
            <a:headEnd/>
            <a:tailEnd/>
          </a:ln>
        </p:spPr>
        <p:txBody>
          <a:bodyPr>
            <a:spAutoFit/>
          </a:bodyPr>
          <a:lstStyle/>
          <a:p>
            <a:pPr algn="ctr"/>
            <a:r>
              <a:rPr lang="en-US" sz="2400" b="1">
                <a:solidFill>
                  <a:srgbClr val="FF0000"/>
                </a:solidFill>
              </a:rPr>
              <a:t>Algorithms</a:t>
            </a:r>
          </a:p>
        </p:txBody>
      </p:sp>
      <p:sp>
        <p:nvSpPr>
          <p:cNvPr id="14340" name="Content Placeholder 5"/>
          <p:cNvSpPr>
            <a:spLocks noGrp="1"/>
          </p:cNvSpPr>
          <p:nvPr>
            <p:ph idx="1"/>
          </p:nvPr>
        </p:nvSpPr>
        <p:spPr>
          <a:xfrm>
            <a:off x="465138" y="938213"/>
            <a:ext cx="8539162" cy="5257800"/>
          </a:xfrm>
        </p:spPr>
        <p:txBody>
          <a:bodyPr/>
          <a:lstStyle/>
          <a:p>
            <a:pPr eaLnBrk="1" hangingPunct="1">
              <a:lnSpc>
                <a:spcPct val="80000"/>
              </a:lnSpc>
            </a:pPr>
            <a:r>
              <a:rPr lang="en-US" sz="2400" smtClean="0">
                <a:solidFill>
                  <a:srgbClr val="00B050"/>
                </a:solidFill>
              </a:rPr>
              <a:t>Common abstraction for several applications</a:t>
            </a:r>
          </a:p>
          <a:p>
            <a:pPr eaLnBrk="1" hangingPunct="1">
              <a:lnSpc>
                <a:spcPct val="80000"/>
              </a:lnSpc>
            </a:pPr>
            <a:r>
              <a:rPr lang="en-US" sz="2400" smtClean="0">
                <a:solidFill>
                  <a:srgbClr val="00B050"/>
                </a:solidFill>
              </a:rPr>
              <a:t>Structural results on TC-spanners</a:t>
            </a:r>
            <a:endParaRPr lang="en-US" smtClean="0">
              <a:solidFill>
                <a:srgbClr val="00B050"/>
              </a:solidFill>
            </a:endParaRPr>
          </a:p>
          <a:p>
            <a:pPr eaLnBrk="1" hangingPunct="1">
              <a:lnSpc>
                <a:spcPct val="80000"/>
              </a:lnSpc>
            </a:pPr>
            <a:r>
              <a:rPr lang="en-US" sz="2400" smtClean="0">
                <a:solidFill>
                  <a:srgbClr val="00B050"/>
                </a:solidFill>
              </a:rPr>
              <a:t>Computational results on </a:t>
            </a:r>
            <a:r>
              <a:rPr lang="en-US" sz="2400" i="1" smtClean="0">
                <a:solidFill>
                  <a:srgbClr val="00B050"/>
                </a:solidFill>
              </a:rPr>
              <a:t>k</a:t>
            </a:r>
            <a:r>
              <a:rPr lang="en-US" sz="2400" smtClean="0">
                <a:solidFill>
                  <a:srgbClr val="00B050"/>
                </a:solidFill>
                <a:latin typeface="cmcsc10"/>
              </a:rPr>
              <a:t>-TC-Spanner</a:t>
            </a:r>
            <a:endParaRPr lang="en-US" sz="2400" smtClean="0">
              <a:solidFill>
                <a:srgbClr val="00B050"/>
              </a:solidFill>
            </a:endParaRPr>
          </a:p>
        </p:txBody>
      </p:sp>
      <p:graphicFrame>
        <p:nvGraphicFramePr>
          <p:cNvPr id="19525" name="Group 69"/>
          <p:cNvGraphicFramePr>
            <a:graphicFrameLocks noGrp="1"/>
          </p:cNvGraphicFramePr>
          <p:nvPr/>
        </p:nvGraphicFramePr>
        <p:xfrm>
          <a:off x="844550" y="2200275"/>
          <a:ext cx="8091488" cy="2388870"/>
        </p:xfrm>
        <a:graphic>
          <a:graphicData uri="http://schemas.openxmlformats.org/drawingml/2006/table">
            <a:tbl>
              <a:tblPr/>
              <a:tblGrid>
                <a:gridCol w="1308100"/>
                <a:gridCol w="1733550"/>
                <a:gridCol w="1719263"/>
                <a:gridCol w="3330575"/>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cs typeface="Arial" charset="0"/>
                        </a:rPr>
                        <a:t>Setting of </a:t>
                      </a:r>
                      <a:r>
                        <a:rPr kumimoji="0" lang="en-US" sz="1800" b="1" i="1" u="none" strike="noStrike" cap="none" normalizeH="0" baseline="0" dirty="0" smtClean="0">
                          <a:ln>
                            <a:noFill/>
                          </a:ln>
                          <a:solidFill>
                            <a:srgbClr val="FFFFFF"/>
                          </a:solidFill>
                          <a:effectLst/>
                          <a:latin typeface="Times New Roman" pitchFamily="18" charset="0"/>
                          <a:cs typeface="Arial" charset="0"/>
                        </a:rPr>
                        <a:t>k</a:t>
                      </a:r>
                      <a:endParaRPr kumimoji="0" lang="en-US" sz="1800" b="1" i="0" u="none" strike="noStrike" cap="none" normalizeH="0" baseline="0" dirty="0" smtClean="0">
                        <a:ln>
                          <a:noFill/>
                        </a:ln>
                        <a:solidFill>
                          <a:srgbClr val="FFFFFF"/>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Times New Roman" pitchFamily="18" charset="0"/>
                          <a:cs typeface="Arial" charset="0"/>
                        </a:rPr>
                        <a:t>Approxi-mability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Times New Roman" pitchFamily="18" charset="0"/>
                          <a:cs typeface="Arial" charset="0"/>
                        </a:rPr>
                        <a:t>Authors/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Times New Roman" pitchFamily="18" charset="0"/>
                          <a:cs typeface="Arial" charset="0"/>
                        </a:rPr>
                        <a:t>Technique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Times New Roman" pitchFamily="18" charset="0"/>
                          <a:cs typeface="Arial" charset="0"/>
                        </a:rPr>
                        <a:t>Notes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54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33CC"/>
                          </a:solidFill>
                          <a:effectLst/>
                          <a:latin typeface="Calibri" pitchFamily="34" charset="0"/>
                          <a:cs typeface="Arial" charset="0"/>
                        </a:rPr>
                        <a:t>k</a:t>
                      </a:r>
                      <a:r>
                        <a:rPr kumimoji="0" lang="en-US" sz="1800" b="0" i="0" u="none" strike="noStrike" cap="none" normalizeH="0" baseline="0" smtClean="0">
                          <a:ln>
                            <a:noFill/>
                          </a:ln>
                          <a:solidFill>
                            <a:srgbClr val="0033CC"/>
                          </a:solidFill>
                          <a:effectLst/>
                          <a:latin typeface="Calibri" pitchFamily="34" charset="0"/>
                          <a:cs typeface="Arial" charset="0"/>
                        </a:rPr>
                        <a:t>=2</a:t>
                      </a:r>
                      <a:endParaRPr kumimoji="0" lang="en-US" sz="18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CC"/>
                          </a:solidFill>
                          <a:effectLst/>
                          <a:latin typeface="Symbol" pitchFamily="18" charset="2"/>
                          <a:cs typeface="Arial" charset="0"/>
                          <a:sym typeface="Symbol" pitchFamily="18" charset="2"/>
                        </a:rPr>
                        <a:t>O</a:t>
                      </a:r>
                      <a:r>
                        <a:rPr kumimoji="0" lang="en-US" sz="1800" b="0" i="0" u="none" strike="noStrike" cap="none" normalizeH="0" baseline="0" smtClean="0">
                          <a:ln>
                            <a:noFill/>
                          </a:ln>
                          <a:solidFill>
                            <a:srgbClr val="0033CC"/>
                          </a:solidFill>
                          <a:effectLst/>
                          <a:latin typeface="Calibri" pitchFamily="34" charset="0"/>
                          <a:cs typeface="Arial" charset="0"/>
                        </a:rPr>
                        <a:t>(log </a:t>
                      </a:r>
                      <a:r>
                        <a:rPr kumimoji="0" lang="en-US" sz="1800" b="0" i="1" u="none" strike="noStrike" cap="none" normalizeH="0" baseline="0" smtClean="0">
                          <a:ln>
                            <a:noFill/>
                          </a:ln>
                          <a:solidFill>
                            <a:srgbClr val="0033CC"/>
                          </a:solidFill>
                          <a:effectLst/>
                          <a:latin typeface="Calibri" pitchFamily="34" charset="0"/>
                          <a:cs typeface="Arial" charset="0"/>
                        </a:rPr>
                        <a:t>n</a:t>
                      </a:r>
                      <a:r>
                        <a:rPr kumimoji="0" lang="en-US" sz="1800" b="0" i="0" u="none" strike="noStrike" cap="none" normalizeH="0" baseline="0" smtClean="0">
                          <a:ln>
                            <a:noFill/>
                          </a:ln>
                          <a:solidFill>
                            <a:srgbClr val="0033CC"/>
                          </a:solidFill>
                          <a:effectLst/>
                          <a:latin typeface="Calibri" pitchFamily="34" charset="0"/>
                          <a:cs typeface="Arial" charset="0"/>
                        </a:rPr>
                        <a:t>)</a:t>
                      </a:r>
                      <a:endParaRPr kumimoji="0" lang="en-US" sz="18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990033"/>
                          </a:solidFill>
                          <a:effectLst/>
                          <a:latin typeface="Calibri" pitchFamily="34" charset="0"/>
                          <a:cs typeface="Arial" charset="0"/>
                        </a:rPr>
                        <a:t>[Kortsarz Peleg]</a:t>
                      </a:r>
                      <a:endParaRPr kumimoji="0" lang="en-US" sz="18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33CC"/>
                          </a:solidFill>
                          <a:effectLst/>
                          <a:latin typeface="Calibri" pitchFamily="34" charset="0"/>
                          <a:cs typeface="Arial" charset="0"/>
                        </a:rPr>
                        <a:t>k</a:t>
                      </a:r>
                      <a:r>
                        <a:rPr kumimoji="0" lang="en-US" sz="1800" b="0" i="0" u="none" strike="noStrike" cap="none" normalizeH="0" baseline="0" smtClean="0">
                          <a:ln>
                            <a:noFill/>
                          </a:ln>
                          <a:solidFill>
                            <a:srgbClr val="0033CC"/>
                          </a:solidFill>
                          <a:effectLst/>
                          <a:latin typeface="Calibri" pitchFamily="34" charset="0"/>
                          <a:cs typeface="Arial" charset="0"/>
                        </a:rPr>
                        <a:t>=3</a:t>
                      </a:r>
                      <a:endParaRPr kumimoji="0" lang="en-US" sz="18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rgbClr val="0033CC"/>
                          </a:solidFill>
                          <a:effectLst/>
                          <a:latin typeface="Times New Roman" pitchFamily="18" charset="0"/>
                          <a:cs typeface="Arial" charset="0"/>
                        </a:rPr>
                        <a:t>O</a:t>
                      </a:r>
                      <a:r>
                        <a:rPr kumimoji="0" lang="en-US" sz="1800" b="0" i="0" u="none" strike="noStrike" cap="none" normalizeH="0" baseline="0" dirty="0" smtClean="0">
                          <a:ln>
                            <a:noFill/>
                          </a:ln>
                          <a:solidFill>
                            <a:srgbClr val="0033CC"/>
                          </a:solidFill>
                          <a:effectLst/>
                          <a:latin typeface="Times New Roman" pitchFamily="18" charset="0"/>
                          <a:cs typeface="Arial" charset="0"/>
                        </a:rPr>
                        <a:t>(</a:t>
                      </a:r>
                      <a:r>
                        <a:rPr kumimoji="0" lang="en-US" sz="1800" b="0" i="1" u="none" strike="noStrike" cap="none" normalizeH="0" baseline="0" dirty="0" smtClean="0">
                          <a:ln>
                            <a:noFill/>
                          </a:ln>
                          <a:solidFill>
                            <a:srgbClr val="0033CC"/>
                          </a:solidFill>
                          <a:effectLst/>
                          <a:latin typeface="Times New Roman" pitchFamily="18" charset="0"/>
                          <a:cs typeface="Arial" charset="0"/>
                        </a:rPr>
                        <a:t>n</a:t>
                      </a:r>
                      <a:r>
                        <a:rPr kumimoji="0" lang="en-US" sz="1800" b="0" i="0" u="none" strike="noStrike" cap="none" normalizeH="0" baseline="30000" dirty="0" smtClean="0">
                          <a:ln>
                            <a:noFill/>
                          </a:ln>
                          <a:solidFill>
                            <a:srgbClr val="0033CC"/>
                          </a:solidFill>
                          <a:effectLst/>
                          <a:latin typeface="Calibri" pitchFamily="34" charset="0"/>
                          <a:cs typeface="Arial" charset="0"/>
                        </a:rPr>
                        <a:t>2/3</a:t>
                      </a:r>
                      <a:r>
                        <a:rPr kumimoji="0" lang="en-US" sz="1800" b="0" i="0" u="none" strike="noStrike" cap="none" normalizeH="0" baseline="0" dirty="0" smtClean="0">
                          <a:ln>
                            <a:noFill/>
                          </a:ln>
                          <a:solidFill>
                            <a:srgbClr val="0033CC"/>
                          </a:solidFill>
                          <a:effectLst/>
                          <a:latin typeface="Calibri" pitchFamily="34" charset="0"/>
                          <a:cs typeface="Arial" charset="0"/>
                        </a:rPr>
                        <a:t> </a:t>
                      </a:r>
                      <a:r>
                        <a:rPr kumimoji="0" lang="en-US" sz="1800" b="0" i="0" u="none" strike="noStrike" cap="none" normalizeH="0" baseline="0" dirty="0" err="1" smtClean="0">
                          <a:ln>
                            <a:noFill/>
                          </a:ln>
                          <a:solidFill>
                            <a:srgbClr val="0033CC"/>
                          </a:solidFill>
                          <a:effectLst/>
                          <a:latin typeface="Calibri" pitchFamily="34" charset="0"/>
                          <a:cs typeface="Arial" charset="0"/>
                        </a:rPr>
                        <a:t>polylog</a:t>
                      </a:r>
                      <a:r>
                        <a:rPr kumimoji="0" lang="en-US" sz="1800" b="0" i="0" u="none" strike="noStrike" cap="none" normalizeH="0" baseline="0" dirty="0" smtClean="0">
                          <a:ln>
                            <a:noFill/>
                          </a:ln>
                          <a:solidFill>
                            <a:srgbClr val="0033CC"/>
                          </a:solidFill>
                          <a:effectLst/>
                          <a:latin typeface="Calibri" pitchFamily="34" charset="0"/>
                          <a:cs typeface="Arial" charset="0"/>
                        </a:rPr>
                        <a:t> </a:t>
                      </a:r>
                      <a:r>
                        <a:rPr kumimoji="0" lang="en-US" sz="1800" b="0" i="1" u="none" strike="noStrike" cap="none" normalizeH="0" baseline="0" dirty="0" smtClean="0">
                          <a:ln>
                            <a:noFill/>
                          </a:ln>
                          <a:solidFill>
                            <a:srgbClr val="0033CC"/>
                          </a:solidFill>
                          <a:effectLst/>
                          <a:latin typeface="Calibri" pitchFamily="34" charset="0"/>
                          <a:cs typeface="Arial" charset="0"/>
                        </a:rPr>
                        <a:t>n</a:t>
                      </a:r>
                      <a:r>
                        <a:rPr kumimoji="0" lang="en-US" sz="1800" b="0" i="0" u="none" strike="noStrike" cap="none" normalizeH="0" baseline="0" dirty="0" smtClean="0">
                          <a:ln>
                            <a:noFill/>
                          </a:ln>
                          <a:solidFill>
                            <a:srgbClr val="0033CC"/>
                          </a:solidFill>
                          <a:effectLst/>
                          <a:latin typeface="Calibri" pitchFamily="34" charset="0"/>
                          <a:cs typeface="Arial" charset="0"/>
                        </a:rPr>
                        <a:t>)</a:t>
                      </a:r>
                      <a:endParaRPr kumimoji="0" lang="en-US"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990033"/>
                          </a:solidFill>
                          <a:effectLst/>
                          <a:latin typeface="Calibri" pitchFamily="34" charset="0"/>
                          <a:cs typeface="Arial" charset="0"/>
                        </a:rPr>
                        <a:t>[Elkin </a:t>
                      </a:r>
                      <a:r>
                        <a:rPr kumimoji="0" lang="en-US" sz="1800" b="0" i="0" u="none" strike="noStrike" cap="none" normalizeH="0" baseline="0" dirty="0" err="1" smtClean="0">
                          <a:ln>
                            <a:noFill/>
                          </a:ln>
                          <a:solidFill>
                            <a:srgbClr val="990033"/>
                          </a:solidFill>
                          <a:effectLst/>
                          <a:latin typeface="Calibri" pitchFamily="34" charset="0"/>
                          <a:cs typeface="Arial" charset="0"/>
                        </a:rPr>
                        <a:t>Peleg</a:t>
                      </a:r>
                      <a:r>
                        <a:rPr kumimoji="0" lang="en-US" sz="1800" b="0" i="0" u="none" strike="noStrike" cap="none" normalizeH="0" baseline="0" dirty="0" smtClean="0">
                          <a:ln>
                            <a:noFill/>
                          </a:ln>
                          <a:solidFill>
                            <a:srgbClr val="990033"/>
                          </a:solidFill>
                          <a:effectLst/>
                          <a:latin typeface="Calibri" pitchFamily="34" charset="0"/>
                          <a:cs typeface="Arial" charset="0"/>
                        </a:rPr>
                        <a:t>]</a:t>
                      </a:r>
                      <a:endParaRPr kumimoji="0" lang="en-US"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33CC"/>
                          </a:solidFill>
                          <a:effectLst/>
                          <a:latin typeface="Calibri" pitchFamily="34" charset="0"/>
                          <a:cs typeface="Arial" charset="0"/>
                        </a:rPr>
                        <a:t>k </a:t>
                      </a:r>
                      <a:r>
                        <a:rPr kumimoji="0" lang="en-US" sz="1800" b="0" i="0" u="none" strike="noStrike" cap="none" normalizeH="0" baseline="0" smtClean="0">
                          <a:ln>
                            <a:noFill/>
                          </a:ln>
                          <a:solidFill>
                            <a:srgbClr val="0033CC"/>
                          </a:solidFill>
                          <a:effectLst/>
                          <a:latin typeface="Calibri" pitchFamily="34" charset="0"/>
                          <a:cs typeface="Arial" charset="0"/>
                        </a:rPr>
                        <a:t>&gt; 2</a:t>
                      </a:r>
                      <a:endParaRPr kumimoji="0" lang="en-US" sz="18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rgbClr val="0033CC"/>
                          </a:solidFill>
                          <a:effectLst/>
                          <a:latin typeface="Times New Roman" pitchFamily="18" charset="0"/>
                          <a:cs typeface="Arial" charset="0"/>
                        </a:rPr>
                        <a:t>O</a:t>
                      </a:r>
                      <a:r>
                        <a:rPr kumimoji="0" lang="en-US" sz="1800" b="0" i="0" u="none" strike="noStrike" cap="none" normalizeH="0" baseline="0" dirty="0" smtClean="0">
                          <a:ln>
                            <a:noFill/>
                          </a:ln>
                          <a:solidFill>
                            <a:srgbClr val="0033CC"/>
                          </a:solidFill>
                          <a:effectLst/>
                          <a:latin typeface="Times New Roman" pitchFamily="18" charset="0"/>
                          <a:cs typeface="Arial" charset="0"/>
                        </a:rPr>
                        <a:t>((</a:t>
                      </a:r>
                      <a:r>
                        <a:rPr kumimoji="0" lang="en-US" sz="1800" b="0" i="1" u="none" strike="noStrike" cap="none" normalizeH="0" baseline="0" dirty="0" smtClean="0">
                          <a:ln>
                            <a:noFill/>
                          </a:ln>
                          <a:solidFill>
                            <a:srgbClr val="0033CC"/>
                          </a:solidFill>
                          <a:effectLst/>
                          <a:latin typeface="Times New Roman" pitchFamily="18" charset="0"/>
                          <a:cs typeface="Arial" charset="0"/>
                        </a:rPr>
                        <a:t>n log n</a:t>
                      </a:r>
                      <a:r>
                        <a:rPr kumimoji="0" lang="en-US" sz="1800" b="0" i="0" u="none" strike="noStrike" cap="none" normalizeH="0" baseline="0" dirty="0" smtClean="0">
                          <a:ln>
                            <a:noFill/>
                          </a:ln>
                          <a:solidFill>
                            <a:srgbClr val="0033CC"/>
                          </a:solidFill>
                          <a:effectLst/>
                          <a:latin typeface="Times New Roman" pitchFamily="18" charset="0"/>
                          <a:cs typeface="Arial" charset="0"/>
                        </a:rPr>
                        <a:t>)</a:t>
                      </a:r>
                      <a:r>
                        <a:rPr kumimoji="0" lang="en-US" sz="1800" b="0" i="1" u="none" strike="noStrike" cap="none" normalizeH="0" baseline="30000" dirty="0" smtClean="0">
                          <a:ln>
                            <a:noFill/>
                          </a:ln>
                          <a:solidFill>
                            <a:srgbClr val="0033CC"/>
                          </a:solidFill>
                          <a:effectLst/>
                          <a:latin typeface="Times New Roman" pitchFamily="18" charset="0"/>
                          <a:cs typeface="Arial" charset="0"/>
                        </a:rPr>
                        <a:t>1-1/k</a:t>
                      </a:r>
                      <a:r>
                        <a:rPr kumimoji="0" lang="en-US" sz="1800" b="0" i="0" u="none" strike="noStrike" cap="none" normalizeH="0" baseline="0" dirty="0" smtClean="0">
                          <a:ln>
                            <a:noFill/>
                          </a:ln>
                          <a:solidFill>
                            <a:srgbClr val="0033CC"/>
                          </a:solidFill>
                          <a:effectLst/>
                          <a:latin typeface="Times New Roman" pitchFamily="18" charset="0"/>
                          <a:cs typeface="Arial"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990033"/>
                          </a:solidFill>
                          <a:effectLst/>
                          <a:latin typeface="Calibri" pitchFamily="34" charset="0"/>
                          <a:cs typeface="Arial" charset="0"/>
                        </a:rPr>
                        <a:t>[Jung et al]</a:t>
                      </a:r>
                      <a:r>
                        <a:rPr kumimoji="0" lang="en-US" sz="1800" b="1" i="0" u="none" strike="noStrike" cap="none" normalizeH="0" baseline="0" dirty="0" smtClean="0">
                          <a:ln>
                            <a:noFill/>
                          </a:ln>
                          <a:solidFill>
                            <a:srgbClr val="000000"/>
                          </a:solidFill>
                          <a:effectLst/>
                          <a:latin typeface="Times New Roman" pitchFamily="18" charset="0"/>
                          <a:cs typeface="Arial" charset="0"/>
                        </a:rPr>
                        <a:t> </a:t>
                      </a:r>
                      <a:r>
                        <a:rPr kumimoji="0" lang="en-US" sz="1800" b="1" i="0" u="none" strike="noStrike" cap="none" normalizeH="0" baseline="0" dirty="0" err="1" smtClean="0">
                          <a:ln>
                            <a:noFill/>
                          </a:ln>
                          <a:solidFill>
                            <a:srgbClr val="000000"/>
                          </a:solidFill>
                          <a:effectLst/>
                          <a:latin typeface="Times New Roman" pitchFamily="18" charset="0"/>
                          <a:cs typeface="Arial" charset="0"/>
                        </a:rPr>
                        <a:t>LP+sampling</a:t>
                      </a:r>
                      <a:endParaRPr kumimoji="0" lang="en-US"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2"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Arial" charset="0"/>
                        </a:rPr>
                        <a:t>Applies to directed spanners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Arial" charset="0"/>
                        </a:rPr>
                        <a:t>Simplifies </a:t>
                      </a:r>
                      <a:r>
                        <a:rPr kumimoji="0" lang="en-US" sz="1800" b="0" i="0" u="none" strike="noStrike" cap="none" normalizeH="0" baseline="0" dirty="0" smtClean="0">
                          <a:ln>
                            <a:noFill/>
                          </a:ln>
                          <a:solidFill>
                            <a:srgbClr val="990033"/>
                          </a:solidFill>
                          <a:effectLst/>
                          <a:latin typeface="Calibri" pitchFamily="34" charset="0"/>
                          <a:cs typeface="Arial" charset="0"/>
                        </a:rPr>
                        <a:t>[EP]</a:t>
                      </a:r>
                      <a:r>
                        <a:rPr kumimoji="0" lang="en-US" sz="1800" b="0" i="0" u="none" strike="noStrike" cap="none" normalizeH="0" baseline="0" dirty="0" smtClean="0">
                          <a:ln>
                            <a:noFill/>
                          </a:ln>
                          <a:solidFill>
                            <a:srgbClr val="000000"/>
                          </a:solidFill>
                          <a:effectLst/>
                          <a:latin typeface="Times New Roman" pitchFamily="18" charset="0"/>
                          <a:cs typeface="Arial" charset="0"/>
                        </a:rPr>
                        <a:t> for </a:t>
                      </a:r>
                      <a:r>
                        <a:rPr kumimoji="0" lang="en-US" sz="1800" b="0" i="1" u="none" strike="noStrike" cap="none" normalizeH="0" baseline="0" dirty="0" smtClean="0">
                          <a:ln>
                            <a:noFill/>
                          </a:ln>
                          <a:solidFill>
                            <a:srgbClr val="0033CC"/>
                          </a:solidFill>
                          <a:effectLst/>
                          <a:latin typeface="Calibri" pitchFamily="34" charset="0"/>
                          <a:cs typeface="Arial" charset="0"/>
                        </a:rPr>
                        <a:t>k</a:t>
                      </a:r>
                      <a:r>
                        <a:rPr kumimoji="0" lang="en-US" sz="1800" b="0" i="0" u="none" strike="noStrike" cap="none" normalizeH="0" baseline="0" dirty="0" smtClean="0">
                          <a:ln>
                            <a:noFill/>
                          </a:ln>
                          <a:solidFill>
                            <a:srgbClr val="0033CC"/>
                          </a:solidFill>
                          <a:effectLst/>
                          <a:latin typeface="Calibri" pitchFamily="34" charset="0"/>
                          <a:cs typeface="Arial" charset="0"/>
                        </a:rPr>
                        <a:t>=3</a:t>
                      </a:r>
                      <a:endParaRPr kumimoji="0" lang="en-US"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33CC"/>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모서리가 둥근 직사각형 8"/>
          <p:cNvSpPr/>
          <p:nvPr/>
        </p:nvSpPr>
        <p:spPr bwMode="auto">
          <a:xfrm>
            <a:off x="301362" y="1610434"/>
            <a:ext cx="8539162" cy="535249"/>
          </a:xfrm>
          <a:prstGeom prst="roundRect">
            <a:avLst/>
          </a:prstGeom>
          <a:gradFill>
            <a:gsLst>
              <a:gs pos="0">
                <a:srgbClr val="8488C4">
                  <a:alpha val="14000"/>
                </a:srgbClr>
              </a:gs>
              <a:gs pos="53000">
                <a:srgbClr val="D4DEFF"/>
              </a:gs>
              <a:gs pos="83000">
                <a:srgbClr val="D4DEFF"/>
              </a:gs>
              <a:gs pos="100000">
                <a:srgbClr val="96AB94"/>
              </a:gs>
            </a:gsLst>
            <a:lin ang="5400000" scaled="0"/>
          </a:gra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1" u="none" strike="noStrike" cap="none" normalizeH="0" baseline="0" smtClean="0">
              <a:ln>
                <a:noFill/>
              </a:ln>
              <a:solidFill>
                <a:schemeClr val="tx1"/>
              </a:solidFill>
              <a:effectLst/>
              <a:latin typeface="Times New Roman" pitchFamily="18" charset="0"/>
            </a:endParaRPr>
          </a:p>
        </p:txBody>
      </p:sp>
      <p:sp>
        <p:nvSpPr>
          <p:cNvPr id="15362" name="Title 1"/>
          <p:cNvSpPr>
            <a:spLocks noGrp="1"/>
          </p:cNvSpPr>
          <p:nvPr>
            <p:ph type="title"/>
          </p:nvPr>
        </p:nvSpPr>
        <p:spPr>
          <a:xfrm>
            <a:off x="533400" y="90488"/>
            <a:ext cx="7772400" cy="914400"/>
          </a:xfrm>
        </p:spPr>
        <p:txBody>
          <a:bodyPr/>
          <a:lstStyle/>
          <a:p>
            <a:pPr eaLnBrk="1" hangingPunct="1"/>
            <a:r>
              <a:rPr lang="en-US" smtClean="0"/>
              <a:t>Our Contributions</a:t>
            </a:r>
          </a:p>
        </p:txBody>
      </p:sp>
      <p:sp>
        <p:nvSpPr>
          <p:cNvPr id="15363" name="Content Placeholder 5"/>
          <p:cNvSpPr>
            <a:spLocks noGrp="1"/>
          </p:cNvSpPr>
          <p:nvPr>
            <p:ph idx="1"/>
          </p:nvPr>
        </p:nvSpPr>
        <p:spPr>
          <a:xfrm>
            <a:off x="465138" y="938213"/>
            <a:ext cx="8539162" cy="1262062"/>
          </a:xfrm>
        </p:spPr>
        <p:txBody>
          <a:bodyPr/>
          <a:lstStyle/>
          <a:p>
            <a:pPr eaLnBrk="1" hangingPunct="1">
              <a:lnSpc>
                <a:spcPct val="80000"/>
              </a:lnSpc>
            </a:pPr>
            <a:r>
              <a:rPr lang="en-US" sz="2400" smtClean="0">
                <a:solidFill>
                  <a:srgbClr val="00B050"/>
                </a:solidFill>
              </a:rPr>
              <a:t>Common abstraction for several applications</a:t>
            </a:r>
          </a:p>
          <a:p>
            <a:pPr eaLnBrk="1" hangingPunct="1">
              <a:lnSpc>
                <a:spcPct val="80000"/>
              </a:lnSpc>
            </a:pPr>
            <a:r>
              <a:rPr lang="en-US" sz="2400" smtClean="0">
                <a:solidFill>
                  <a:srgbClr val="00B050"/>
                </a:solidFill>
              </a:rPr>
              <a:t>Structural results on TC-spanners</a:t>
            </a:r>
            <a:endParaRPr lang="en-US" smtClean="0">
              <a:solidFill>
                <a:srgbClr val="00B050"/>
              </a:solidFill>
            </a:endParaRPr>
          </a:p>
          <a:p>
            <a:pPr eaLnBrk="1" hangingPunct="1">
              <a:lnSpc>
                <a:spcPct val="80000"/>
              </a:lnSpc>
            </a:pPr>
            <a:r>
              <a:rPr lang="en-US" sz="2400" smtClean="0">
                <a:solidFill>
                  <a:srgbClr val="00B050"/>
                </a:solidFill>
              </a:rPr>
              <a:t>Computational results on </a:t>
            </a:r>
            <a:r>
              <a:rPr lang="en-US" sz="2400" i="1" smtClean="0">
                <a:solidFill>
                  <a:srgbClr val="00B050"/>
                </a:solidFill>
              </a:rPr>
              <a:t>k</a:t>
            </a:r>
            <a:r>
              <a:rPr lang="en-US" sz="2400" smtClean="0">
                <a:solidFill>
                  <a:srgbClr val="00B050"/>
                </a:solidFill>
                <a:latin typeface="cmcsc10"/>
              </a:rPr>
              <a:t>-TC-Spanner</a:t>
            </a:r>
            <a:endParaRPr lang="en-US" sz="2400" smtClean="0">
              <a:solidFill>
                <a:srgbClr val="00B050"/>
              </a:solidFill>
            </a:endParaRPr>
          </a:p>
        </p:txBody>
      </p:sp>
      <p:graphicFrame>
        <p:nvGraphicFramePr>
          <p:cNvPr id="8" name="Table 7"/>
          <p:cNvGraphicFramePr>
            <a:graphicFrameLocks noGrp="1"/>
          </p:cNvGraphicFramePr>
          <p:nvPr/>
        </p:nvGraphicFramePr>
        <p:xfrm>
          <a:off x="762000" y="2347913"/>
          <a:ext cx="8174038" cy="2101533"/>
        </p:xfrm>
        <a:graphic>
          <a:graphicData uri="http://schemas.openxmlformats.org/drawingml/2006/table">
            <a:tbl>
              <a:tblPr/>
              <a:tblGrid>
                <a:gridCol w="1612900"/>
                <a:gridCol w="1163638"/>
                <a:gridCol w="2311400"/>
                <a:gridCol w="3086100"/>
              </a:tblGrid>
              <a:tr h="638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cs typeface="Arial" charset="0"/>
                        </a:rPr>
                        <a:t>Setting of </a:t>
                      </a:r>
                      <a:r>
                        <a:rPr kumimoji="0" lang="en-US" sz="1800" b="1" i="1" u="none" strike="noStrike" cap="none" normalizeH="0" baseline="0" dirty="0" smtClean="0">
                          <a:ln>
                            <a:noFill/>
                          </a:ln>
                          <a:solidFill>
                            <a:srgbClr val="FFFFFF"/>
                          </a:solidFill>
                          <a:effectLst/>
                          <a:latin typeface="Times New Roman" pitchFamily="18" charset="0"/>
                          <a:cs typeface="Arial" charset="0"/>
                        </a:rPr>
                        <a:t>k</a:t>
                      </a:r>
                      <a:endParaRPr kumimoji="0" lang="en-US" sz="1800" b="1" i="0" u="none" strike="noStrike" cap="none" normalizeH="0" baseline="0" dirty="0" smtClean="0">
                        <a:ln>
                          <a:noFill/>
                        </a:ln>
                        <a:solidFill>
                          <a:srgbClr val="FFFFFF"/>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Times New Roman" pitchFamily="18" charset="0"/>
                          <a:cs typeface="Arial" charset="0"/>
                        </a:rPr>
                        <a:t>Inapproxi-mability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Times New Roman" pitchFamily="18" charset="0"/>
                          <a:cs typeface="Arial" charset="0"/>
                        </a:rPr>
                        <a:t>Assumption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Times New Roman" pitchFamily="18" charset="0"/>
                          <a:cs typeface="Arial" charset="0"/>
                        </a:rPr>
                        <a:t>Notes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33CC"/>
                          </a:solidFill>
                          <a:effectLst/>
                          <a:latin typeface="Calibri" pitchFamily="34" charset="0"/>
                          <a:cs typeface="Arial" charset="0"/>
                        </a:rPr>
                        <a:t>k </a:t>
                      </a:r>
                      <a:r>
                        <a:rPr kumimoji="0" lang="en-US" sz="1800" b="0" i="0" u="none" strike="noStrike" cap="none" normalizeH="0" baseline="0" smtClean="0">
                          <a:ln>
                            <a:noFill/>
                          </a:ln>
                          <a:solidFill>
                            <a:srgbClr val="0033CC"/>
                          </a:solidFill>
                          <a:effectLst/>
                          <a:latin typeface="Calibri" pitchFamily="34" charset="0"/>
                          <a:cs typeface="Arial" charset="0"/>
                        </a:rPr>
                        <a:t>=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CC"/>
                          </a:solidFill>
                          <a:effectLst/>
                          <a:latin typeface="Symbol" pitchFamily="18" charset="2"/>
                          <a:cs typeface="Arial" charset="0"/>
                          <a:sym typeface="Symbol" pitchFamily="18" charset="2"/>
                        </a:rPr>
                        <a:t></a:t>
                      </a:r>
                      <a:r>
                        <a:rPr kumimoji="0" lang="en-US" sz="1800" b="0" i="0" u="none" strike="noStrike" cap="none" normalizeH="0" baseline="0" smtClean="0">
                          <a:ln>
                            <a:noFill/>
                          </a:ln>
                          <a:solidFill>
                            <a:srgbClr val="0033CC"/>
                          </a:solidFill>
                          <a:effectLst/>
                          <a:latin typeface="Calibri" pitchFamily="34" charset="0"/>
                          <a:cs typeface="Arial" charset="0"/>
                        </a:rPr>
                        <a:t>(log </a:t>
                      </a:r>
                      <a:r>
                        <a:rPr kumimoji="0" lang="en-US" sz="1800" b="0" i="1" u="none" strike="noStrike" cap="none" normalizeH="0" baseline="0" smtClean="0">
                          <a:ln>
                            <a:noFill/>
                          </a:ln>
                          <a:solidFill>
                            <a:srgbClr val="0033CC"/>
                          </a:solidFill>
                          <a:effectLst/>
                          <a:latin typeface="Calibri" pitchFamily="34" charset="0"/>
                          <a:cs typeface="Arial" charset="0"/>
                        </a:rPr>
                        <a:t>n</a:t>
                      </a:r>
                      <a:r>
                        <a:rPr kumimoji="0" lang="en-US" sz="1800" b="0" i="0" u="none" strike="noStrike" cap="none" normalizeH="0" baseline="0" smtClean="0">
                          <a:ln>
                            <a:noFill/>
                          </a:ln>
                          <a:solidFill>
                            <a:srgbClr val="0033CC"/>
                          </a:solidFill>
                          <a:effectLst/>
                          <a:latin typeface="Calibri" pitchFamily="34" charset="0"/>
                          <a:cs typeface="Arial" charset="0"/>
                        </a:rPr>
                        <a:t>)</a:t>
                      </a:r>
                      <a:endParaRPr kumimoji="0" lang="en-US" sz="18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P </a:t>
                      </a:r>
                      <a:r>
                        <a:rPr kumimoji="0" lang="en-US" sz="1800" b="0" i="0" u="none" strike="noStrike" cap="none" normalizeH="0" baseline="0" smtClean="0">
                          <a:ln>
                            <a:noFill/>
                          </a:ln>
                          <a:solidFill>
                            <a:srgbClr val="000000"/>
                          </a:solidFill>
                          <a:effectLst/>
                          <a:latin typeface="Symbol" pitchFamily="18" charset="2"/>
                          <a:cs typeface="Arial" charset="0"/>
                          <a:sym typeface="Symbol" pitchFamily="18" charset="2"/>
                        </a:rPr>
                        <a:t></a:t>
                      </a:r>
                      <a:r>
                        <a:rPr kumimoji="0" lang="en-US" sz="1800" b="0" i="0" u="none" strike="noStrike" cap="none" normalizeH="0" baseline="0" smtClean="0">
                          <a:ln>
                            <a:noFill/>
                          </a:ln>
                          <a:solidFill>
                            <a:srgbClr val="000000"/>
                          </a:solidFill>
                          <a:effectLst/>
                          <a:latin typeface="Calibri" pitchFamily="34" charset="0"/>
                          <a:cs typeface="Arial" charset="0"/>
                        </a:rPr>
                        <a:t> NP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990033"/>
                          </a:solidFill>
                          <a:effectLst/>
                          <a:latin typeface="Calibri" pitchFamily="34" charset="0"/>
                          <a:cs typeface="Arial" charset="0"/>
                        </a:rPr>
                        <a:t>[Jung et 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cs typeface="Arial" charset="0"/>
                        </a:rPr>
                        <a:t>Matches upper bound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55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constant </a:t>
                      </a:r>
                      <a:r>
                        <a:rPr kumimoji="0" lang="en-US" sz="1800" b="0" i="1" u="none" strike="noStrike" cap="none" normalizeH="0" baseline="0" smtClean="0">
                          <a:ln>
                            <a:noFill/>
                          </a:ln>
                          <a:solidFill>
                            <a:srgbClr val="0033CC"/>
                          </a:solidFill>
                          <a:effectLst/>
                          <a:latin typeface="Calibri" pitchFamily="34" charset="0"/>
                          <a:cs typeface="Arial" charset="0"/>
                        </a:rPr>
                        <a:t>k </a:t>
                      </a:r>
                      <a:r>
                        <a:rPr kumimoji="0" lang="en-US" sz="1800" b="0" i="0" u="none" strike="noStrike" cap="none" normalizeH="0" baseline="0" smtClean="0">
                          <a:ln>
                            <a:noFill/>
                          </a:ln>
                          <a:solidFill>
                            <a:srgbClr val="0033CC"/>
                          </a:solidFill>
                          <a:effectLst/>
                          <a:latin typeface="Calibri" pitchFamily="34" charset="0"/>
                          <a:cs typeface="Arial" charset="0"/>
                        </a:rPr>
                        <a:t>&gt; 2</a:t>
                      </a:r>
                      <a:r>
                        <a:rPr kumimoji="0" lang="en-US" sz="1800" b="0" i="0" u="none" strike="noStrike" cap="none" normalizeH="0" baseline="0" smtClean="0">
                          <a:ln>
                            <a:noFill/>
                          </a:ln>
                          <a:solidFill>
                            <a:srgbClr val="000000"/>
                          </a:solidFill>
                          <a:effectLst/>
                          <a:latin typeface="Calibri" pitchFamily="34" charset="0"/>
                          <a:cs typeface="Arial"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CC"/>
                          </a:solidFill>
                          <a:effectLst/>
                          <a:latin typeface="Symbol" pitchFamily="18" charset="2"/>
                          <a:cs typeface="Arial" charset="0"/>
                          <a:sym typeface="Symbol" pitchFamily="18" charset="2"/>
                        </a:rPr>
                        <a:t></a:t>
                      </a:r>
                      <a:r>
                        <a:rPr kumimoji="0" lang="en-US" sz="1800" b="0" i="0" u="none" strike="noStrike" cap="none" normalizeH="0" baseline="0" smtClean="0">
                          <a:ln>
                            <a:noFill/>
                          </a:ln>
                          <a:solidFill>
                            <a:srgbClr val="0033CC"/>
                          </a:solidFill>
                          <a:effectLst/>
                          <a:latin typeface="Calibri" pitchFamily="34" charset="0"/>
                          <a:cs typeface="Arial" charset="0"/>
                        </a:rPr>
                        <a:t>(</a:t>
                      </a:r>
                      <a:r>
                        <a:rPr kumimoji="0" lang="en-US" sz="1800" b="0" i="0" u="none" strike="noStrike" cap="none" normalizeH="0" baseline="0" smtClean="0">
                          <a:ln>
                            <a:noFill/>
                          </a:ln>
                          <a:solidFill>
                            <a:srgbClr val="0033CC"/>
                          </a:solidFill>
                          <a:effectLst/>
                          <a:latin typeface="Times New Roman" pitchFamily="18" charset="0"/>
                          <a:cs typeface="Arial" charset="0"/>
                        </a:rPr>
                        <a:t>2</a:t>
                      </a:r>
                      <a:r>
                        <a:rPr kumimoji="0" lang="en-US" sz="1800" b="0" i="0" u="none" strike="noStrike" cap="none" normalizeH="0" baseline="30000" smtClean="0">
                          <a:ln>
                            <a:noFill/>
                          </a:ln>
                          <a:solidFill>
                            <a:srgbClr val="0033CC"/>
                          </a:solidFill>
                          <a:effectLst/>
                          <a:latin typeface="Times New Roman" pitchFamily="18" charset="0"/>
                          <a:cs typeface="Arial" charset="0"/>
                        </a:rPr>
                        <a:t>log</a:t>
                      </a:r>
                      <a:r>
                        <a:rPr kumimoji="0" lang="en-US" sz="1800" b="0" i="0" u="none" strike="noStrike" cap="none" normalizeH="0" baseline="55000" smtClean="0">
                          <a:ln>
                            <a:noFill/>
                          </a:ln>
                          <a:solidFill>
                            <a:srgbClr val="0033CC"/>
                          </a:solidFill>
                          <a:effectLst/>
                          <a:latin typeface="Calibri" pitchFamily="34" charset="0"/>
                          <a:cs typeface="Arial" charset="0"/>
                        </a:rPr>
                        <a:t>1-</a:t>
                      </a:r>
                      <a:r>
                        <a:rPr kumimoji="0" lang="en-US" sz="1800" b="0" i="0" u="none" strike="noStrike" cap="none" normalizeH="0" baseline="55000" smtClean="0">
                          <a:ln>
                            <a:noFill/>
                          </a:ln>
                          <a:solidFill>
                            <a:srgbClr val="0033CC"/>
                          </a:solidFill>
                          <a:effectLst/>
                          <a:latin typeface="cmmi10" pitchFamily="34" charset="0"/>
                          <a:cs typeface="Arial" charset="0"/>
                        </a:rPr>
                        <a:t>²</a:t>
                      </a:r>
                      <a:r>
                        <a:rPr kumimoji="0" lang="en-US" sz="1800" b="0" i="0" u="none" strike="noStrike" cap="none" normalizeH="0" baseline="55000" smtClean="0">
                          <a:ln>
                            <a:noFill/>
                          </a:ln>
                          <a:solidFill>
                            <a:srgbClr val="0033CC"/>
                          </a:solidFill>
                          <a:effectLst/>
                          <a:latin typeface="Calibri" pitchFamily="34" charset="0"/>
                          <a:cs typeface="Arial" charset="0"/>
                        </a:rPr>
                        <a:t> </a:t>
                      </a:r>
                      <a:r>
                        <a:rPr kumimoji="0" lang="en-US" sz="1800" b="0" i="0" u="none" strike="noStrike" cap="none" normalizeH="0" baseline="30000" smtClean="0">
                          <a:ln>
                            <a:noFill/>
                          </a:ln>
                          <a:solidFill>
                            <a:srgbClr val="0033CC"/>
                          </a:solidFill>
                          <a:effectLst/>
                          <a:latin typeface="Calibri" pitchFamily="34" charset="0"/>
                          <a:cs typeface="Arial" charset="0"/>
                        </a:rPr>
                        <a:t>n</a:t>
                      </a:r>
                      <a:r>
                        <a:rPr kumimoji="0" lang="en-US" sz="1800" b="0" i="0" u="none" strike="noStrike" cap="none" normalizeH="0" baseline="0" smtClean="0">
                          <a:ln>
                            <a:noFill/>
                          </a:ln>
                          <a:solidFill>
                            <a:srgbClr val="0033CC"/>
                          </a:solidFill>
                          <a:effectLst/>
                          <a:latin typeface="Calibri" pitchFamily="34" charset="0"/>
                          <a:cs typeface="Arial" charset="0"/>
                        </a:rPr>
                        <a:t>)</a:t>
                      </a:r>
                      <a:endParaRPr kumimoji="0" lang="en-US" sz="1800" b="0" i="0" u="none" strike="noStrike" cap="none" normalizeH="0" baseline="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NP</a:t>
                      </a:r>
                      <a:r>
                        <a:rPr kumimoji="0" lang="en-US" sz="1800" b="0" i="0" u="none" strike="noStrike" cap="none" normalizeH="0" baseline="0" dirty="0" smtClean="0">
                          <a:ln>
                            <a:noFill/>
                          </a:ln>
                          <a:solidFill>
                            <a:srgbClr val="000000"/>
                          </a:solidFill>
                          <a:effectLst/>
                          <a:latin typeface="msbm10"/>
                          <a:cs typeface="Arial" charset="0"/>
                        </a:rPr>
                        <a:t>(</a:t>
                      </a:r>
                      <a:r>
                        <a:rPr kumimoji="0" lang="en-US" sz="1800" b="0" i="0" u="none" strike="noStrike" cap="none" normalizeH="0" baseline="0" dirty="0" smtClean="0">
                          <a:ln>
                            <a:noFill/>
                          </a:ln>
                          <a:solidFill>
                            <a:srgbClr val="000000"/>
                          </a:solidFill>
                          <a:effectLst/>
                          <a:latin typeface="Times New Roman" pitchFamily="18" charset="0"/>
                          <a:cs typeface="Arial" charset="0"/>
                        </a:rPr>
                        <a:t> </a:t>
                      </a:r>
                      <a:r>
                        <a:rPr kumimoji="0" lang="en-US" sz="1800" b="0" i="0" u="none" strike="noStrike" cap="none" normalizeH="0" baseline="0" dirty="0" smtClean="0">
                          <a:ln>
                            <a:noFill/>
                          </a:ln>
                          <a:solidFill>
                            <a:srgbClr val="000000"/>
                          </a:solidFill>
                          <a:effectLst/>
                          <a:latin typeface="Calibri" pitchFamily="34" charset="0"/>
                          <a:cs typeface="Arial" charset="0"/>
                        </a:rPr>
                        <a:t> </a:t>
                      </a:r>
                      <a:r>
                        <a:rPr kumimoji="0" lang="en-US" sz="1800" b="0" i="0" u="none" strike="noStrike" cap="none" normalizeH="0" baseline="0" dirty="0" smtClean="0">
                          <a:ln>
                            <a:noFill/>
                          </a:ln>
                          <a:solidFill>
                            <a:srgbClr val="000000"/>
                          </a:solidFill>
                          <a:effectLst/>
                          <a:latin typeface="Times New Roman" pitchFamily="18" charset="0"/>
                          <a:cs typeface="Arial" charset="0"/>
                        </a:rPr>
                        <a:t>DTIME(</a:t>
                      </a:r>
                      <a:r>
                        <a:rPr kumimoji="0" lang="en-US" sz="1800" b="0" i="1" u="none" strike="noStrike" cap="none" normalizeH="0" baseline="0" dirty="0" smtClean="0">
                          <a:ln>
                            <a:noFill/>
                          </a:ln>
                          <a:solidFill>
                            <a:srgbClr val="000000"/>
                          </a:solidFill>
                          <a:effectLst/>
                          <a:latin typeface="Times New Roman" pitchFamily="18" charset="0"/>
                          <a:cs typeface="Arial" charset="0"/>
                        </a:rPr>
                        <a:t>2</a:t>
                      </a:r>
                      <a:r>
                        <a:rPr kumimoji="0" lang="en-US" sz="1800" b="0" i="0" u="none" strike="noStrike" cap="none" normalizeH="0" baseline="30000" dirty="0" smtClean="0">
                          <a:ln>
                            <a:noFill/>
                          </a:ln>
                          <a:solidFill>
                            <a:srgbClr val="000000"/>
                          </a:solidFill>
                          <a:effectLst/>
                          <a:latin typeface="Calibri" pitchFamily="34" charset="0"/>
                          <a:cs typeface="Arial" charset="0"/>
                        </a:rPr>
                        <a:t>polylog n</a:t>
                      </a:r>
                      <a:r>
                        <a:rPr kumimoji="0" lang="en-US" sz="1800" b="0" i="0" u="none" strike="noStrike" cap="none" normalizeH="0" baseline="0" dirty="0" smtClean="0">
                          <a:ln>
                            <a:noFill/>
                          </a:ln>
                          <a:solidFill>
                            <a:srgbClr val="000000"/>
                          </a:solidFill>
                          <a:effectLst/>
                          <a:latin typeface="Calibri" pitchFamily="34" charset="0"/>
                          <a:cs typeface="Arial" charset="0"/>
                        </a:rPr>
                        <a:t>)</a:t>
                      </a:r>
                      <a:endParaRPr kumimoji="0" lang="en-US"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990033"/>
                          </a:solidFill>
                          <a:effectLst/>
                          <a:latin typeface="Calibri" pitchFamily="34" charset="0"/>
                          <a:cs typeface="Arial" charset="0"/>
                        </a:rPr>
                        <a:t>[Jung et al]</a:t>
                      </a:r>
                      <a:endParaRPr kumimoji="0" lang="en-US" sz="2000" b="0" i="0" u="none" strike="noStrike" cap="none" normalizeH="0" baseline="0" dirty="0" smtClean="0">
                        <a:ln>
                          <a:noFill/>
                        </a:ln>
                        <a:solidFill>
                          <a:srgbClr val="FF0000"/>
                        </a:solidFill>
                        <a:effectLst/>
                        <a:latin typeface="cmsy10"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33CC"/>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
        <p:nvSpPr>
          <p:cNvPr id="11" name="TextBox 10"/>
          <p:cNvSpPr txBox="1">
            <a:spLocks noChangeArrowheads="1"/>
          </p:cNvSpPr>
          <p:nvPr/>
        </p:nvSpPr>
        <p:spPr bwMode="auto">
          <a:xfrm rot="-5400000">
            <a:off x="-376237" y="3260725"/>
            <a:ext cx="1824037" cy="461963"/>
          </a:xfrm>
          <a:prstGeom prst="rect">
            <a:avLst/>
          </a:prstGeom>
          <a:noFill/>
          <a:ln w="9525">
            <a:noFill/>
            <a:miter lim="800000"/>
            <a:headEnd/>
            <a:tailEnd/>
          </a:ln>
        </p:spPr>
        <p:txBody>
          <a:bodyPr>
            <a:spAutoFit/>
          </a:bodyPr>
          <a:lstStyle/>
          <a:p>
            <a:pPr algn="ctr"/>
            <a:r>
              <a:rPr lang="en-US" sz="2400" b="1">
                <a:solidFill>
                  <a:srgbClr val="FF0000"/>
                </a:solidFill>
              </a:rPr>
              <a:t>Hardness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p:txBody>
          <a:bodyPr lIns="91440" tIns="45720" rIns="91440" bIns="45720"/>
          <a:lstStyle/>
          <a:p>
            <a:r>
              <a:rPr lang="en-US" smtClean="0">
                <a:solidFill>
                  <a:schemeClr val="tx1"/>
                </a:solidFill>
              </a:rPr>
              <a:t>Approximation Algorithms</a:t>
            </a:r>
            <a:endParaRPr lang="en-US" b="0" smtClean="0">
              <a:solidFill>
                <a:schemeClr val="tx1"/>
              </a:solidFill>
            </a:endParaRPr>
          </a:p>
        </p:txBody>
      </p:sp>
      <p:sp>
        <p:nvSpPr>
          <p:cNvPr id="16387" name="Content Placeholder 2"/>
          <p:cNvSpPr>
            <a:spLocks noGrp="1"/>
          </p:cNvSpPr>
          <p:nvPr>
            <p:ph idx="4294967295"/>
          </p:nvPr>
        </p:nvSpPr>
        <p:spPr>
          <a:xfrm>
            <a:off x="533400" y="1252538"/>
            <a:ext cx="8382000" cy="5257800"/>
          </a:xfrm>
        </p:spPr>
        <p:txBody>
          <a:bodyPr lIns="91440" tIns="45720" rIns="91440" bIns="45720"/>
          <a:lstStyle/>
          <a:p>
            <a:r>
              <a:rPr lang="en-US" sz="2400" dirty="0" smtClean="0"/>
              <a:t>For any </a:t>
            </a:r>
            <a:r>
              <a:rPr lang="en-US" sz="2400" i="1" dirty="0" smtClean="0">
                <a:solidFill>
                  <a:schemeClr val="accent2"/>
                </a:solidFill>
              </a:rPr>
              <a:t>k &gt; 2</a:t>
            </a:r>
            <a:r>
              <a:rPr lang="en-US" sz="2400" dirty="0" smtClean="0"/>
              <a:t>, we achieve an </a:t>
            </a:r>
            <a:r>
              <a:rPr lang="en-US" sz="2400" i="1" dirty="0" smtClean="0">
                <a:solidFill>
                  <a:schemeClr val="accent2"/>
                </a:solidFill>
              </a:rPr>
              <a:t>O((n </a:t>
            </a:r>
            <a:r>
              <a:rPr lang="en-US" sz="2400" i="1" dirty="0" err="1" smtClean="0">
                <a:solidFill>
                  <a:schemeClr val="accent2"/>
                </a:solidFill>
              </a:rPr>
              <a:t>lg</a:t>
            </a:r>
            <a:r>
              <a:rPr lang="en-US" sz="2400" i="1" dirty="0" smtClean="0">
                <a:solidFill>
                  <a:schemeClr val="accent2"/>
                </a:solidFill>
              </a:rPr>
              <a:t> n)</a:t>
            </a:r>
            <a:r>
              <a:rPr lang="en-US" sz="2400" i="1" baseline="30000" dirty="0" smtClean="0">
                <a:solidFill>
                  <a:schemeClr val="accent2"/>
                </a:solidFill>
              </a:rPr>
              <a:t>1-1/k</a:t>
            </a:r>
            <a:r>
              <a:rPr lang="en-US" sz="2400" i="1" dirty="0" smtClean="0">
                <a:solidFill>
                  <a:schemeClr val="accent2"/>
                </a:solidFill>
              </a:rPr>
              <a:t>)</a:t>
            </a:r>
            <a:r>
              <a:rPr lang="en-US" sz="2400" i="1" dirty="0" smtClean="0"/>
              <a:t> </a:t>
            </a:r>
            <a:r>
              <a:rPr lang="en-US" sz="2400" dirty="0" smtClean="0"/>
              <a:t>approximation algorithm for the Directed Spanner Problem in polynomial time</a:t>
            </a:r>
          </a:p>
          <a:p>
            <a:pPr lvl="1"/>
            <a:r>
              <a:rPr lang="en-US" sz="2400" dirty="0" smtClean="0"/>
              <a:t>Gives the same ratio for Transitive-Closure spanners</a:t>
            </a:r>
          </a:p>
          <a:p>
            <a:pPr lvl="1"/>
            <a:r>
              <a:rPr lang="en-US" sz="2400" dirty="0" smtClean="0"/>
              <a:t>Yields the first </a:t>
            </a:r>
            <a:r>
              <a:rPr lang="en-US" sz="2400" dirty="0" err="1" smtClean="0"/>
              <a:t>sublinear</a:t>
            </a:r>
            <a:r>
              <a:rPr lang="en-US" sz="2400" dirty="0" smtClean="0"/>
              <a:t> ratio for </a:t>
            </a:r>
            <a:r>
              <a:rPr lang="en-US" sz="2400" dirty="0" smtClean="0">
                <a:solidFill>
                  <a:schemeClr val="accent2"/>
                </a:solidFill>
              </a:rPr>
              <a:t>k &gt; 3</a:t>
            </a:r>
          </a:p>
          <a:p>
            <a:pPr lvl="1"/>
            <a:r>
              <a:rPr lang="en-US" sz="2400" dirty="0" smtClean="0"/>
              <a:t>Solves the main open question of </a:t>
            </a:r>
            <a:r>
              <a:rPr lang="en-US" sz="2400" dirty="0" smtClean="0">
                <a:solidFill>
                  <a:srgbClr val="990033"/>
                </a:solidFill>
              </a:rPr>
              <a:t>[Elkin </a:t>
            </a:r>
            <a:r>
              <a:rPr lang="en-US" sz="2400" dirty="0" err="1" smtClean="0">
                <a:solidFill>
                  <a:srgbClr val="990033"/>
                </a:solidFill>
              </a:rPr>
              <a:t>Peleg</a:t>
            </a:r>
            <a:r>
              <a:rPr lang="en-US" sz="2400" dirty="0" smtClean="0">
                <a:solidFill>
                  <a:srgbClr val="990033"/>
                </a:solidFill>
              </a:rPr>
              <a:t> 05]</a:t>
            </a:r>
          </a:p>
          <a:p>
            <a:endParaRPr lang="en-US" sz="2400" i="1" dirty="0" smtClean="0"/>
          </a:p>
          <a:p>
            <a:r>
              <a:rPr lang="en-US" sz="2400" dirty="0" smtClean="0"/>
              <a:t>Our technique is a new balancing of a </a:t>
            </a:r>
            <a:r>
              <a:rPr lang="en-US" sz="2400" dirty="0" smtClean="0"/>
              <a:t>linear </a:t>
            </a:r>
            <a:r>
              <a:rPr lang="en-US" sz="2400" dirty="0" smtClean="0"/>
              <a:t>program with a sampling-based approach</a:t>
            </a:r>
          </a:p>
          <a:p>
            <a:endParaRPr lang="en-US" sz="2400" dirty="0" smtClean="0"/>
          </a:p>
          <a:p>
            <a:r>
              <a:rPr lang="en-US" sz="2400" dirty="0" smtClean="0"/>
              <a:t>Greatly simplifies the previous </a:t>
            </a:r>
            <a:r>
              <a:rPr lang="en-US" sz="2400" i="1" dirty="0" smtClean="0">
                <a:solidFill>
                  <a:schemeClr val="accent2"/>
                </a:solidFill>
              </a:rPr>
              <a:t>O(n</a:t>
            </a:r>
            <a:r>
              <a:rPr lang="en-US" sz="2400" i="1" baseline="30000" dirty="0" smtClean="0">
                <a:solidFill>
                  <a:schemeClr val="accent2"/>
                </a:solidFill>
              </a:rPr>
              <a:t>2/3 </a:t>
            </a:r>
            <a:r>
              <a:rPr lang="en-US" sz="2400" dirty="0" err="1" smtClean="0">
                <a:solidFill>
                  <a:schemeClr val="accent2"/>
                </a:solidFill>
              </a:rPr>
              <a:t>polylog</a:t>
            </a:r>
            <a:r>
              <a:rPr lang="en-US" sz="2400" i="1" dirty="0" smtClean="0">
                <a:solidFill>
                  <a:schemeClr val="accent2"/>
                </a:solidFill>
              </a:rPr>
              <a:t> n)</a:t>
            </a:r>
            <a:r>
              <a:rPr lang="en-US" sz="2400" dirty="0" smtClean="0">
                <a:solidFill>
                  <a:schemeClr val="accent2"/>
                </a:solidFill>
              </a:rPr>
              <a:t>-</a:t>
            </a:r>
            <a:r>
              <a:rPr lang="en-US" sz="2400" dirty="0" smtClean="0"/>
              <a:t>approximation algorithm </a:t>
            </a:r>
            <a:r>
              <a:rPr lang="en-US" sz="2400" dirty="0" smtClean="0">
                <a:solidFill>
                  <a:srgbClr val="990033"/>
                </a:solidFill>
              </a:rPr>
              <a:t>[Elkin </a:t>
            </a:r>
            <a:r>
              <a:rPr lang="en-US" sz="2400" dirty="0" err="1" smtClean="0">
                <a:solidFill>
                  <a:srgbClr val="990033"/>
                </a:solidFill>
              </a:rPr>
              <a:t>Peleg</a:t>
            </a:r>
            <a:r>
              <a:rPr lang="en-US" sz="2400" dirty="0" smtClean="0">
                <a:solidFill>
                  <a:srgbClr val="990033"/>
                </a:solidFill>
              </a:rPr>
              <a:t> 05]</a:t>
            </a:r>
            <a:r>
              <a:rPr lang="en-US" sz="2400" dirty="0" smtClean="0"/>
              <a:t> for </a:t>
            </a:r>
            <a:r>
              <a:rPr lang="en-US" sz="2400" i="1" dirty="0" smtClean="0">
                <a:solidFill>
                  <a:schemeClr val="accent2"/>
                </a:solidFill>
              </a:rPr>
              <a:t>k = 3</a:t>
            </a:r>
            <a:r>
              <a:rPr lang="en-US" sz="2400" i="1"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4294967295"/>
          </p:nvPr>
        </p:nvSpPr>
        <p:spPr>
          <a:xfrm>
            <a:off x="327025" y="1020763"/>
            <a:ext cx="8588375" cy="5543550"/>
          </a:xfrm>
        </p:spPr>
        <p:txBody>
          <a:bodyPr lIns="91440" tIns="45720" rIns="91440" bIns="45720"/>
          <a:lstStyle/>
          <a:p>
            <a:pPr>
              <a:lnSpc>
                <a:spcPct val="90000"/>
              </a:lnSpc>
            </a:pPr>
            <a:r>
              <a:rPr lang="en-US" sz="2400" dirty="0" smtClean="0"/>
              <a:t>For each edge </a:t>
            </a:r>
            <a:r>
              <a:rPr lang="en-US" sz="2400" i="1" dirty="0" smtClean="0">
                <a:solidFill>
                  <a:schemeClr val="accent2"/>
                </a:solidFill>
              </a:rPr>
              <a:t>e</a:t>
            </a:r>
            <a:r>
              <a:rPr lang="en-US" sz="2400" dirty="0" smtClean="0"/>
              <a:t> </a:t>
            </a:r>
            <a:r>
              <a:rPr lang="en-US" sz="2400" dirty="0" smtClean="0">
                <a:solidFill>
                  <a:schemeClr val="accent2"/>
                </a:solidFill>
                <a:latin typeface="cmsy10" pitchFamily="34" charset="0"/>
              </a:rPr>
              <a:t>2</a:t>
            </a:r>
            <a:r>
              <a:rPr lang="en-US" sz="2400" dirty="0" smtClean="0">
                <a:solidFill>
                  <a:schemeClr val="accent2"/>
                </a:solidFill>
              </a:rPr>
              <a:t> </a:t>
            </a:r>
            <a:r>
              <a:rPr lang="en-US" sz="2400" i="1" dirty="0" smtClean="0">
                <a:solidFill>
                  <a:schemeClr val="accent2"/>
                </a:solidFill>
              </a:rPr>
              <a:t>G</a:t>
            </a:r>
            <a:r>
              <a:rPr lang="en-US" sz="2400" dirty="0" smtClean="0">
                <a:solidFill>
                  <a:schemeClr val="accent2"/>
                </a:solidFill>
              </a:rPr>
              <a:t>,</a:t>
            </a:r>
            <a:r>
              <a:rPr lang="en-US" sz="2400" dirty="0" smtClean="0"/>
              <a:t> introduce binary variable </a:t>
            </a:r>
            <a:r>
              <a:rPr lang="en-US" sz="2400" i="1" dirty="0" err="1" smtClean="0">
                <a:solidFill>
                  <a:schemeClr val="accent2"/>
                </a:solidFill>
              </a:rPr>
              <a:t>x</a:t>
            </a:r>
            <a:r>
              <a:rPr lang="en-US" sz="2400" i="1" baseline="-25000" dirty="0" err="1" smtClean="0">
                <a:solidFill>
                  <a:schemeClr val="accent2"/>
                </a:solidFill>
              </a:rPr>
              <a:t>e</a:t>
            </a:r>
            <a:r>
              <a:rPr lang="en-US" sz="2400" dirty="0" smtClean="0"/>
              <a:t>, which indicates whether or not we include </a:t>
            </a:r>
            <a:r>
              <a:rPr lang="en-US" sz="2400" dirty="0" smtClean="0">
                <a:solidFill>
                  <a:schemeClr val="accent2"/>
                </a:solidFill>
              </a:rPr>
              <a:t>e</a:t>
            </a:r>
            <a:r>
              <a:rPr lang="en-US" sz="2400" dirty="0" smtClean="0"/>
              <a:t> in the </a:t>
            </a:r>
            <a:r>
              <a:rPr lang="en-US" sz="2400" dirty="0" smtClean="0">
                <a:solidFill>
                  <a:schemeClr val="accent2"/>
                </a:solidFill>
              </a:rPr>
              <a:t>k</a:t>
            </a:r>
            <a:r>
              <a:rPr lang="en-US" sz="2400" dirty="0" smtClean="0"/>
              <a:t>-Spanner </a:t>
            </a:r>
            <a:r>
              <a:rPr lang="en-US" sz="2400" dirty="0" smtClean="0">
                <a:solidFill>
                  <a:schemeClr val="accent2"/>
                </a:solidFill>
              </a:rPr>
              <a:t>H</a:t>
            </a:r>
          </a:p>
          <a:p>
            <a:pPr>
              <a:lnSpc>
                <a:spcPct val="90000"/>
              </a:lnSpc>
            </a:pPr>
            <a:endParaRPr lang="en-US" sz="2400" dirty="0" smtClean="0"/>
          </a:p>
          <a:p>
            <a:pPr>
              <a:lnSpc>
                <a:spcPct val="90000"/>
              </a:lnSpc>
            </a:pPr>
            <a:r>
              <a:rPr lang="en-US" sz="2400" dirty="0" smtClean="0"/>
              <a:t>For each path </a:t>
            </a:r>
            <a:r>
              <a:rPr lang="en-US" sz="2400" i="1" dirty="0" smtClean="0">
                <a:solidFill>
                  <a:schemeClr val="accent2"/>
                </a:solidFill>
              </a:rPr>
              <a:t>p</a:t>
            </a:r>
            <a:r>
              <a:rPr lang="en-US" sz="2400" dirty="0" smtClean="0"/>
              <a:t> of length at most </a:t>
            </a:r>
            <a:r>
              <a:rPr lang="en-US" sz="2400" i="1" dirty="0" smtClean="0">
                <a:solidFill>
                  <a:schemeClr val="accent2"/>
                </a:solidFill>
              </a:rPr>
              <a:t>k</a:t>
            </a:r>
            <a:r>
              <a:rPr lang="en-US" sz="2400" dirty="0" smtClean="0"/>
              <a:t> in </a:t>
            </a:r>
            <a:r>
              <a:rPr lang="en-US" sz="2400" i="1" dirty="0" smtClean="0">
                <a:solidFill>
                  <a:schemeClr val="accent2"/>
                </a:solidFill>
              </a:rPr>
              <a:t>G</a:t>
            </a:r>
            <a:r>
              <a:rPr lang="en-US" sz="2400" dirty="0" smtClean="0">
                <a:solidFill>
                  <a:schemeClr val="accent2"/>
                </a:solidFill>
              </a:rPr>
              <a:t>,</a:t>
            </a:r>
            <a:r>
              <a:rPr lang="en-US" sz="2400" dirty="0" smtClean="0"/>
              <a:t> introduce binary variable </a:t>
            </a:r>
            <a:r>
              <a:rPr lang="en-US" sz="2400" i="1" dirty="0" err="1" smtClean="0">
                <a:solidFill>
                  <a:schemeClr val="accent2"/>
                </a:solidFill>
              </a:rPr>
              <a:t>y</a:t>
            </a:r>
            <a:r>
              <a:rPr lang="en-US" sz="2400" i="1" baseline="-25000" dirty="0" err="1" smtClean="0">
                <a:solidFill>
                  <a:schemeClr val="accent2"/>
                </a:solidFill>
              </a:rPr>
              <a:t>p</a:t>
            </a:r>
            <a:r>
              <a:rPr lang="en-US" sz="2400" dirty="0" smtClean="0"/>
              <a:t> indicating whether or not we include </a:t>
            </a:r>
            <a:r>
              <a:rPr lang="en-US" sz="2400" i="1" dirty="0" smtClean="0">
                <a:solidFill>
                  <a:srgbClr val="0033CC"/>
                </a:solidFill>
              </a:rPr>
              <a:t>p</a:t>
            </a:r>
            <a:r>
              <a:rPr lang="en-US" sz="2400" dirty="0" smtClean="0"/>
              <a:t> in </a:t>
            </a:r>
            <a:r>
              <a:rPr lang="en-US" sz="2400" dirty="0" smtClean="0">
                <a:solidFill>
                  <a:srgbClr val="0033CC"/>
                </a:solidFill>
              </a:rPr>
              <a:t>H</a:t>
            </a:r>
            <a:r>
              <a:rPr lang="en-US" sz="2400" dirty="0" smtClean="0"/>
              <a:t>. For constant </a:t>
            </a:r>
            <a:r>
              <a:rPr lang="en-US" sz="2400" dirty="0" smtClean="0">
                <a:solidFill>
                  <a:schemeClr val="accent2"/>
                </a:solidFill>
              </a:rPr>
              <a:t>k</a:t>
            </a:r>
            <a:r>
              <a:rPr lang="en-US" sz="2400" dirty="0" smtClean="0"/>
              <a:t>, the number of such paths is </a:t>
            </a:r>
            <a:r>
              <a:rPr lang="en-US" sz="2400" dirty="0" smtClean="0">
                <a:solidFill>
                  <a:schemeClr val="accent2"/>
                </a:solidFill>
              </a:rPr>
              <a:t>O(n</a:t>
            </a:r>
            <a:r>
              <a:rPr lang="en-US" sz="2400" baseline="30000" dirty="0" smtClean="0">
                <a:solidFill>
                  <a:schemeClr val="accent2"/>
                </a:solidFill>
              </a:rPr>
              <a:t>k+1</a:t>
            </a:r>
            <a:r>
              <a:rPr lang="en-US" sz="2400" dirty="0" smtClean="0">
                <a:solidFill>
                  <a:schemeClr val="accent2"/>
                </a:solidFill>
              </a:rPr>
              <a:t>) = poly(n).</a:t>
            </a:r>
          </a:p>
          <a:p>
            <a:pPr>
              <a:lnSpc>
                <a:spcPct val="90000"/>
              </a:lnSpc>
            </a:pPr>
            <a:endParaRPr lang="en-US" sz="2400" dirty="0" smtClean="0">
              <a:solidFill>
                <a:schemeClr val="accent2"/>
              </a:solidFill>
            </a:endParaRPr>
          </a:p>
          <a:p>
            <a:pPr>
              <a:lnSpc>
                <a:spcPct val="90000"/>
              </a:lnSpc>
            </a:pPr>
            <a:r>
              <a:rPr lang="en-US" sz="2400" dirty="0" smtClean="0"/>
              <a:t>Integer programming formulation:  </a:t>
            </a:r>
            <a:r>
              <a:rPr lang="en-US" sz="2400" dirty="0" smtClean="0">
                <a:solidFill>
                  <a:srgbClr val="0033CC"/>
                </a:solidFill>
              </a:rPr>
              <a:t>Minimize total number of edges included, subject to: </a:t>
            </a:r>
          </a:p>
          <a:p>
            <a:pPr>
              <a:lnSpc>
                <a:spcPct val="90000"/>
              </a:lnSpc>
              <a:buFontTx/>
              <a:buNone/>
            </a:pPr>
            <a:r>
              <a:rPr lang="en-US" sz="2400" dirty="0" smtClean="0">
                <a:solidFill>
                  <a:srgbClr val="0033CC"/>
                </a:solidFill>
              </a:rPr>
              <a:t>     </a:t>
            </a:r>
            <a:r>
              <a:rPr lang="en-US" sz="2400" dirty="0" smtClean="0">
                <a:solidFill>
                  <a:srgbClr val="C00000"/>
                </a:solidFill>
              </a:rPr>
              <a:t>(</a:t>
            </a:r>
            <a:r>
              <a:rPr lang="en-US" sz="2400" dirty="0" err="1" smtClean="0">
                <a:solidFill>
                  <a:srgbClr val="C00000"/>
                </a:solidFill>
              </a:rPr>
              <a:t>i</a:t>
            </a:r>
            <a:r>
              <a:rPr lang="en-US" sz="2400" dirty="0" smtClean="0">
                <a:solidFill>
                  <a:srgbClr val="C00000"/>
                </a:solidFill>
              </a:rPr>
              <a:t>)</a:t>
            </a:r>
            <a:r>
              <a:rPr lang="en-US" sz="2400" dirty="0" smtClean="0">
                <a:solidFill>
                  <a:srgbClr val="0033CC"/>
                </a:solidFill>
              </a:rPr>
              <a:t> having at least 1 path </a:t>
            </a:r>
            <a:r>
              <a:rPr lang="en-US" sz="2400" dirty="0" smtClean="0">
                <a:solidFill>
                  <a:srgbClr val="0033CC"/>
                </a:solidFill>
              </a:rPr>
              <a:t>of length at most k between </a:t>
            </a:r>
            <a:r>
              <a:rPr lang="en-US" sz="2400" dirty="0" smtClean="0">
                <a:solidFill>
                  <a:srgbClr val="0033CC"/>
                </a:solidFill>
              </a:rPr>
              <a:t>every pair of vertices adjacent in </a:t>
            </a:r>
            <a:r>
              <a:rPr lang="en-US" sz="2400" i="1" dirty="0" smtClean="0">
                <a:solidFill>
                  <a:srgbClr val="0033CC"/>
                </a:solidFill>
              </a:rPr>
              <a:t>G </a:t>
            </a:r>
            <a:r>
              <a:rPr lang="en-US" sz="2400" dirty="0" smtClean="0">
                <a:solidFill>
                  <a:srgbClr val="0033CC"/>
                </a:solidFill>
              </a:rPr>
              <a:t>and </a:t>
            </a:r>
          </a:p>
          <a:p>
            <a:pPr>
              <a:lnSpc>
                <a:spcPct val="90000"/>
              </a:lnSpc>
              <a:buFontTx/>
              <a:buNone/>
            </a:pPr>
            <a:r>
              <a:rPr lang="en-US" sz="2400" dirty="0" smtClean="0">
                <a:solidFill>
                  <a:srgbClr val="0033CC"/>
                </a:solidFill>
              </a:rPr>
              <a:t>	</a:t>
            </a:r>
            <a:r>
              <a:rPr lang="en-US" sz="2400" dirty="0" smtClean="0">
                <a:solidFill>
                  <a:srgbClr val="C00000"/>
                </a:solidFill>
              </a:rPr>
              <a:t>(ii)</a:t>
            </a:r>
            <a:r>
              <a:rPr lang="en-US" sz="2400" dirty="0" smtClean="0">
                <a:solidFill>
                  <a:srgbClr val="0033CC"/>
                </a:solidFill>
              </a:rPr>
              <a:t> for every path </a:t>
            </a:r>
            <a:r>
              <a:rPr lang="en-US" sz="2400" i="1" dirty="0" smtClean="0">
                <a:solidFill>
                  <a:srgbClr val="0033CC"/>
                </a:solidFill>
              </a:rPr>
              <a:t>p</a:t>
            </a:r>
            <a:r>
              <a:rPr lang="en-US" sz="2400" dirty="0" smtClean="0">
                <a:solidFill>
                  <a:srgbClr val="0033CC"/>
                </a:solidFill>
              </a:rPr>
              <a:t>, for every edge </a:t>
            </a:r>
            <a:r>
              <a:rPr lang="en-US" sz="2400" i="1" dirty="0" smtClean="0">
                <a:solidFill>
                  <a:srgbClr val="0033CC"/>
                </a:solidFill>
              </a:rPr>
              <a:t>e</a:t>
            </a:r>
            <a:r>
              <a:rPr lang="en-US" sz="2400" dirty="0" smtClean="0">
                <a:solidFill>
                  <a:srgbClr val="0033CC"/>
                </a:solidFill>
              </a:rPr>
              <a:t> in </a:t>
            </a:r>
            <a:r>
              <a:rPr lang="en-US" sz="2400" i="1" dirty="0" smtClean="0">
                <a:solidFill>
                  <a:srgbClr val="0033CC"/>
                </a:solidFill>
              </a:rPr>
              <a:t>p</a:t>
            </a:r>
            <a:r>
              <a:rPr lang="en-US" sz="2400" dirty="0" smtClean="0">
                <a:solidFill>
                  <a:srgbClr val="0033CC"/>
                </a:solidFill>
              </a:rPr>
              <a:t>, having </a:t>
            </a:r>
            <a:r>
              <a:rPr lang="en-US" sz="2400" i="1" dirty="0" err="1" smtClean="0">
                <a:solidFill>
                  <a:schemeClr val="accent2"/>
                </a:solidFill>
              </a:rPr>
              <a:t>x</a:t>
            </a:r>
            <a:r>
              <a:rPr lang="en-US" sz="2400" i="1" baseline="-25000" dirty="0" err="1" smtClean="0">
                <a:solidFill>
                  <a:schemeClr val="accent2"/>
                </a:solidFill>
              </a:rPr>
              <a:t>e</a:t>
            </a:r>
            <a:r>
              <a:rPr lang="en-US" sz="2400" i="1" baseline="-25000" dirty="0" smtClean="0">
                <a:solidFill>
                  <a:schemeClr val="accent2"/>
                </a:solidFill>
              </a:rPr>
              <a:t> </a:t>
            </a:r>
            <a:r>
              <a:rPr lang="en-US" sz="2400" dirty="0" smtClean="0">
                <a:solidFill>
                  <a:schemeClr val="accent2"/>
                </a:solidFill>
                <a:latin typeface="cmsy10" pitchFamily="34" charset="0"/>
              </a:rPr>
              <a:t>¸ </a:t>
            </a:r>
            <a:r>
              <a:rPr lang="en-US" sz="2400" i="1" dirty="0" err="1" smtClean="0">
                <a:solidFill>
                  <a:schemeClr val="accent2"/>
                </a:solidFill>
              </a:rPr>
              <a:t>y</a:t>
            </a:r>
            <a:r>
              <a:rPr lang="en-US" sz="2400" i="1" baseline="-25000" dirty="0" err="1" smtClean="0">
                <a:solidFill>
                  <a:schemeClr val="accent2"/>
                </a:solidFill>
              </a:rPr>
              <a:t>p</a:t>
            </a:r>
            <a:endParaRPr lang="en-US" sz="2400" i="1" dirty="0" smtClean="0">
              <a:solidFill>
                <a:srgbClr val="0033CC"/>
              </a:solidFill>
            </a:endParaRPr>
          </a:p>
          <a:p>
            <a:pPr>
              <a:lnSpc>
                <a:spcPct val="90000"/>
              </a:lnSpc>
              <a:buFontTx/>
              <a:buNone/>
            </a:pPr>
            <a:endParaRPr lang="en-US" sz="2400" dirty="0" smtClean="0"/>
          </a:p>
          <a:p>
            <a:pPr>
              <a:lnSpc>
                <a:spcPct val="90000"/>
              </a:lnSpc>
            </a:pPr>
            <a:r>
              <a:rPr lang="en-US" sz="2400" dirty="0" smtClean="0"/>
              <a:t>Linear programming relaxation: </a:t>
            </a:r>
            <a:r>
              <a:rPr lang="en-US" sz="2400" dirty="0" err="1" smtClean="0">
                <a:solidFill>
                  <a:schemeClr val="accent2"/>
                </a:solidFill>
              </a:rPr>
              <a:t>x</a:t>
            </a:r>
            <a:r>
              <a:rPr lang="en-US" sz="2400" baseline="-25000" dirty="0" err="1" smtClean="0">
                <a:solidFill>
                  <a:schemeClr val="accent2"/>
                </a:solidFill>
              </a:rPr>
              <a:t>e</a:t>
            </a:r>
            <a:r>
              <a:rPr lang="en-US" sz="2400" dirty="0" smtClean="0">
                <a:solidFill>
                  <a:schemeClr val="accent2"/>
                </a:solidFill>
              </a:rPr>
              <a:t>, </a:t>
            </a:r>
            <a:r>
              <a:rPr lang="en-US" sz="2400" dirty="0" err="1" smtClean="0">
                <a:solidFill>
                  <a:schemeClr val="accent2"/>
                </a:solidFill>
              </a:rPr>
              <a:t>y</a:t>
            </a:r>
            <a:r>
              <a:rPr lang="en-US" sz="2400" baseline="-25000" dirty="0" err="1" smtClean="0">
                <a:solidFill>
                  <a:schemeClr val="accent2"/>
                </a:solidFill>
              </a:rPr>
              <a:t>p</a:t>
            </a:r>
            <a:r>
              <a:rPr lang="en-US" sz="2400" dirty="0" smtClean="0">
                <a:solidFill>
                  <a:schemeClr val="accent2"/>
                </a:solidFill>
              </a:rPr>
              <a:t> </a:t>
            </a:r>
            <a:r>
              <a:rPr lang="en-US" sz="2400" dirty="0" smtClean="0">
                <a:solidFill>
                  <a:schemeClr val="accent2"/>
                </a:solidFill>
                <a:latin typeface="cmsy10" pitchFamily="34" charset="0"/>
              </a:rPr>
              <a:t>2</a:t>
            </a:r>
            <a:r>
              <a:rPr lang="en-US" sz="2400" dirty="0" smtClean="0">
                <a:solidFill>
                  <a:schemeClr val="accent2"/>
                </a:solidFill>
              </a:rPr>
              <a:t> [0,1]</a:t>
            </a:r>
          </a:p>
        </p:txBody>
      </p:sp>
      <p:sp>
        <p:nvSpPr>
          <p:cNvPr id="17411" name="Title 1"/>
          <p:cNvSpPr>
            <a:spLocks noGrp="1"/>
          </p:cNvSpPr>
          <p:nvPr>
            <p:ph type="title" idx="4294967295"/>
          </p:nvPr>
        </p:nvSpPr>
        <p:spPr/>
        <p:txBody>
          <a:bodyPr lIns="91440" tIns="45720" rIns="91440" bIns="45720"/>
          <a:lstStyle/>
          <a:p>
            <a:r>
              <a:rPr lang="en-US" smtClean="0">
                <a:solidFill>
                  <a:schemeClr val="tx1"/>
                </a:solidFill>
              </a:rPr>
              <a:t>Approximation Algorithm: Linear Program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p:txBody>
          <a:bodyPr lIns="91440" tIns="45720" rIns="91440" bIns="45720"/>
          <a:lstStyle/>
          <a:p>
            <a:r>
              <a:rPr lang="en-US" smtClean="0">
                <a:solidFill>
                  <a:schemeClr val="tx1"/>
                </a:solidFill>
              </a:rPr>
              <a:t>Approximation Algorithm: LP + Sampling</a:t>
            </a:r>
          </a:p>
        </p:txBody>
      </p:sp>
      <p:sp>
        <p:nvSpPr>
          <p:cNvPr id="3" name="Content Placeholder 2"/>
          <p:cNvSpPr>
            <a:spLocks noGrp="1"/>
          </p:cNvSpPr>
          <p:nvPr>
            <p:ph idx="4294967295"/>
          </p:nvPr>
        </p:nvSpPr>
        <p:spPr>
          <a:xfrm>
            <a:off x="533400" y="1020763"/>
            <a:ext cx="8382000" cy="5837237"/>
          </a:xfrm>
        </p:spPr>
        <p:txBody>
          <a:bodyPr lIns="91440" tIns="45720" rIns="91440" bIns="45720"/>
          <a:lstStyle/>
          <a:p>
            <a:pPr>
              <a:lnSpc>
                <a:spcPct val="90000"/>
              </a:lnSpc>
            </a:pPr>
            <a:r>
              <a:rPr lang="en-US" sz="2400" dirty="0" smtClean="0"/>
              <a:t>Solve the linear program, let the solution variables be</a:t>
            </a:r>
            <a:r>
              <a:rPr lang="en-US" sz="2400" dirty="0" smtClean="0">
                <a:solidFill>
                  <a:schemeClr val="accent2"/>
                </a:solidFill>
              </a:rPr>
              <a:t> </a:t>
            </a:r>
            <a:r>
              <a:rPr lang="en-US" sz="2400" dirty="0" err="1" smtClean="0">
                <a:solidFill>
                  <a:schemeClr val="accent2"/>
                </a:solidFill>
              </a:rPr>
              <a:t>x</a:t>
            </a:r>
            <a:r>
              <a:rPr lang="en-US" sz="2400" baseline="-25000" dirty="0" err="1" smtClean="0">
                <a:solidFill>
                  <a:schemeClr val="accent2"/>
                </a:solidFill>
              </a:rPr>
              <a:t>e</a:t>
            </a:r>
            <a:r>
              <a:rPr lang="en-US" sz="2400" baseline="15000" dirty="0" smtClean="0">
                <a:solidFill>
                  <a:schemeClr val="accent2"/>
                </a:solidFill>
              </a:rPr>
              <a:t>*</a:t>
            </a:r>
            <a:r>
              <a:rPr lang="en-US" sz="2400" dirty="0" smtClean="0">
                <a:solidFill>
                  <a:schemeClr val="accent2"/>
                </a:solidFill>
              </a:rPr>
              <a:t>, </a:t>
            </a:r>
            <a:r>
              <a:rPr lang="en-US" sz="2400" dirty="0" err="1" smtClean="0">
                <a:solidFill>
                  <a:schemeClr val="accent2"/>
                </a:solidFill>
              </a:rPr>
              <a:t>y</a:t>
            </a:r>
            <a:r>
              <a:rPr lang="en-US" sz="2400" baseline="-25000" dirty="0" err="1" smtClean="0">
                <a:solidFill>
                  <a:schemeClr val="accent2"/>
                </a:solidFill>
              </a:rPr>
              <a:t>p</a:t>
            </a:r>
            <a:r>
              <a:rPr lang="en-US" sz="2400" baseline="15000" dirty="0" smtClean="0">
                <a:solidFill>
                  <a:schemeClr val="accent2"/>
                </a:solidFill>
              </a:rPr>
              <a:t>*</a:t>
            </a:r>
            <a:endParaRPr lang="en-US" sz="2400" dirty="0" smtClean="0">
              <a:solidFill>
                <a:schemeClr val="accent2"/>
              </a:solidFill>
            </a:endParaRPr>
          </a:p>
          <a:p>
            <a:pPr>
              <a:lnSpc>
                <a:spcPct val="90000"/>
              </a:lnSpc>
            </a:pPr>
            <a:endParaRPr lang="en-US" sz="2400" dirty="0" smtClean="0">
              <a:solidFill>
                <a:schemeClr val="accent2"/>
              </a:solidFill>
            </a:endParaRPr>
          </a:p>
          <a:p>
            <a:pPr>
              <a:lnSpc>
                <a:spcPct val="90000"/>
              </a:lnSpc>
            </a:pPr>
            <a:r>
              <a:rPr lang="en-US" sz="2400" dirty="0" smtClean="0"/>
              <a:t>Define a rounding scheme: include</a:t>
            </a:r>
            <a:r>
              <a:rPr lang="en-US" sz="2400" dirty="0" smtClean="0">
                <a:solidFill>
                  <a:schemeClr val="accent2"/>
                </a:solidFill>
              </a:rPr>
              <a:t> e </a:t>
            </a:r>
            <a:r>
              <a:rPr lang="en-US" sz="2400" dirty="0" smtClean="0">
                <a:solidFill>
                  <a:schemeClr val="tx2"/>
                </a:solidFill>
              </a:rPr>
              <a:t>in the</a:t>
            </a:r>
            <a:r>
              <a:rPr lang="en-US" sz="2400" dirty="0" smtClean="0">
                <a:solidFill>
                  <a:schemeClr val="accent2"/>
                </a:solidFill>
              </a:rPr>
              <a:t> </a:t>
            </a:r>
            <a:r>
              <a:rPr lang="en-US" sz="2400" i="1" dirty="0" smtClean="0">
                <a:solidFill>
                  <a:schemeClr val="accent2"/>
                </a:solidFill>
              </a:rPr>
              <a:t>k</a:t>
            </a:r>
            <a:r>
              <a:rPr lang="en-US" sz="2400" dirty="0" smtClean="0"/>
              <a:t>-Spanner</a:t>
            </a:r>
            <a:r>
              <a:rPr lang="en-US" sz="2400" dirty="0" smtClean="0">
                <a:solidFill>
                  <a:schemeClr val="accent2"/>
                </a:solidFill>
              </a:rPr>
              <a:t> H </a:t>
            </a:r>
            <a:r>
              <a:rPr lang="en-US" sz="2400" dirty="0" smtClean="0"/>
              <a:t>if and only if</a:t>
            </a:r>
            <a:r>
              <a:rPr lang="en-US" sz="2400" dirty="0" smtClean="0">
                <a:solidFill>
                  <a:schemeClr val="accent2"/>
                </a:solidFill>
              </a:rPr>
              <a:t> </a:t>
            </a:r>
            <a:r>
              <a:rPr lang="en-US" sz="2400" dirty="0" err="1" smtClean="0">
                <a:solidFill>
                  <a:schemeClr val="accent2"/>
                </a:solidFill>
              </a:rPr>
              <a:t>x</a:t>
            </a:r>
            <a:r>
              <a:rPr lang="en-US" sz="2400" baseline="-25000" dirty="0" err="1" smtClean="0">
                <a:solidFill>
                  <a:schemeClr val="accent2"/>
                </a:solidFill>
              </a:rPr>
              <a:t>e</a:t>
            </a:r>
            <a:r>
              <a:rPr lang="en-US" sz="2400" baseline="15000" dirty="0" smtClean="0">
                <a:solidFill>
                  <a:schemeClr val="accent2"/>
                </a:solidFill>
              </a:rPr>
              <a:t>*</a:t>
            </a:r>
            <a:r>
              <a:rPr lang="en-US" sz="2400" dirty="0" smtClean="0">
                <a:solidFill>
                  <a:schemeClr val="accent2"/>
                </a:solidFill>
              </a:rPr>
              <a:t> </a:t>
            </a:r>
            <a:r>
              <a:rPr lang="en-US" sz="2400" dirty="0" smtClean="0">
                <a:solidFill>
                  <a:schemeClr val="accent2"/>
                </a:solidFill>
                <a:latin typeface="cmsy10" pitchFamily="34" charset="0"/>
              </a:rPr>
              <a:t>¸</a:t>
            </a:r>
            <a:r>
              <a:rPr lang="en-US" sz="2400" dirty="0" smtClean="0">
                <a:solidFill>
                  <a:schemeClr val="accent2"/>
                </a:solidFill>
              </a:rPr>
              <a:t> </a:t>
            </a:r>
            <a:r>
              <a:rPr lang="en-US" sz="2400" dirty="0" smtClean="0">
                <a:solidFill>
                  <a:schemeClr val="accent2"/>
                </a:solidFill>
              </a:rPr>
              <a:t>1/</a:t>
            </a:r>
            <a:r>
              <a:rPr lang="en-US" sz="2400" dirty="0" smtClean="0">
                <a:solidFill>
                  <a:schemeClr val="accent2"/>
                </a:solidFill>
              </a:rPr>
              <a:t>n</a:t>
            </a:r>
            <a:r>
              <a:rPr lang="en-US" sz="2400" baseline="30000" dirty="0" smtClean="0">
                <a:solidFill>
                  <a:schemeClr val="accent2"/>
                </a:solidFill>
              </a:rPr>
              <a:t>1-1/k</a:t>
            </a:r>
            <a:endParaRPr lang="en-US" sz="2400" baseline="30000" dirty="0" smtClean="0">
              <a:solidFill>
                <a:schemeClr val="accent2"/>
              </a:solidFill>
            </a:endParaRPr>
          </a:p>
          <a:p>
            <a:pPr>
              <a:lnSpc>
                <a:spcPct val="90000"/>
              </a:lnSpc>
            </a:pPr>
            <a:endParaRPr lang="en-US" dirty="0" smtClean="0"/>
          </a:p>
          <a:p>
            <a:pPr algn="ctr">
              <a:lnSpc>
                <a:spcPct val="90000"/>
              </a:lnSpc>
              <a:buFontTx/>
              <a:buNone/>
            </a:pPr>
            <a:r>
              <a:rPr lang="en-US" sz="2400" b="1" dirty="0" smtClean="0">
                <a:solidFill>
                  <a:srgbClr val="C00000"/>
                </a:solidFill>
              </a:rPr>
              <a:t>Problem for LP if lots of paths present between a pair of vertices</a:t>
            </a:r>
          </a:p>
          <a:p>
            <a:pPr algn="ctr">
              <a:lnSpc>
                <a:spcPct val="90000"/>
              </a:lnSpc>
              <a:buFontTx/>
              <a:buNone/>
            </a:pPr>
            <a:endParaRPr lang="en-US" sz="2400" b="1" dirty="0" smtClean="0">
              <a:solidFill>
                <a:srgbClr val="C00000"/>
              </a:solidFill>
            </a:endParaRPr>
          </a:p>
          <a:p>
            <a:pPr algn="ctr">
              <a:lnSpc>
                <a:spcPct val="90000"/>
              </a:lnSpc>
              <a:buFontTx/>
              <a:buNone/>
            </a:pPr>
            <a:endParaRPr lang="en-US" sz="2400" b="1" dirty="0" smtClean="0">
              <a:solidFill>
                <a:srgbClr val="C00000"/>
              </a:solidFill>
            </a:endParaRPr>
          </a:p>
          <a:p>
            <a:pPr algn="ctr">
              <a:lnSpc>
                <a:spcPct val="90000"/>
              </a:lnSpc>
              <a:buFontTx/>
              <a:buNone/>
            </a:pPr>
            <a:endParaRPr lang="en-US" sz="2400" b="1" dirty="0" smtClean="0">
              <a:solidFill>
                <a:srgbClr val="C00000"/>
              </a:solidFill>
            </a:endParaRPr>
          </a:p>
          <a:p>
            <a:pPr algn="ctr">
              <a:lnSpc>
                <a:spcPct val="90000"/>
              </a:lnSpc>
              <a:buFontTx/>
              <a:buNone/>
            </a:pPr>
            <a:endParaRPr lang="en-US" sz="2400" b="1" dirty="0" smtClean="0">
              <a:solidFill>
                <a:srgbClr val="C00000"/>
              </a:solidFill>
            </a:endParaRPr>
          </a:p>
          <a:p>
            <a:pPr algn="ctr">
              <a:lnSpc>
                <a:spcPct val="90000"/>
              </a:lnSpc>
              <a:buFontTx/>
              <a:buNone/>
            </a:pPr>
            <a:endParaRPr lang="en-US" sz="2400" b="1" dirty="0" smtClean="0">
              <a:solidFill>
                <a:srgbClr val="C00000"/>
              </a:solidFill>
            </a:endParaRPr>
          </a:p>
          <a:p>
            <a:pPr algn="ctr">
              <a:lnSpc>
                <a:spcPct val="90000"/>
              </a:lnSpc>
              <a:buFontTx/>
              <a:buNone/>
            </a:pPr>
            <a:endParaRPr lang="en-US" sz="2400" b="1" dirty="0" smtClean="0">
              <a:solidFill>
                <a:srgbClr val="C00000"/>
              </a:solidFill>
            </a:endParaRPr>
          </a:p>
          <a:p>
            <a:pPr>
              <a:lnSpc>
                <a:spcPct val="90000"/>
              </a:lnSpc>
            </a:pPr>
            <a:r>
              <a:rPr lang="en-US" sz="2400" dirty="0" smtClean="0"/>
              <a:t>Sample  O(</a:t>
            </a:r>
            <a:r>
              <a:rPr lang="en-US" sz="2400" dirty="0" smtClean="0">
                <a:solidFill>
                  <a:schemeClr val="accent2"/>
                </a:solidFill>
              </a:rPr>
              <a:t>n</a:t>
            </a:r>
            <a:r>
              <a:rPr lang="en-US" sz="2400" baseline="30000" dirty="0" smtClean="0">
                <a:solidFill>
                  <a:schemeClr val="accent2"/>
                </a:solidFill>
              </a:rPr>
              <a:t>1-1/k </a:t>
            </a:r>
            <a:r>
              <a:rPr lang="en-US" sz="2400" dirty="0" smtClean="0"/>
              <a:t>) vertices </a:t>
            </a:r>
            <a:r>
              <a:rPr lang="en-US" sz="2400" dirty="0" smtClean="0"/>
              <a:t>and grow BFS trees around them. </a:t>
            </a:r>
            <a:endParaRPr lang="en-US" sz="2400" dirty="0" smtClean="0"/>
          </a:p>
          <a:p>
            <a:pPr>
              <a:lnSpc>
                <a:spcPct val="90000"/>
              </a:lnSpc>
            </a:pPr>
            <a:r>
              <a:rPr lang="en-US" sz="2400" dirty="0" smtClean="0"/>
              <a:t>Claim: </a:t>
            </a:r>
            <a:r>
              <a:rPr lang="en-US" sz="2400" dirty="0" smtClean="0">
                <a:solidFill>
                  <a:schemeClr val="accent2"/>
                </a:solidFill>
              </a:rPr>
              <a:t>H</a:t>
            </a:r>
            <a:r>
              <a:rPr lang="en-US" sz="2400" dirty="0" smtClean="0"/>
              <a:t> is a </a:t>
            </a:r>
            <a:r>
              <a:rPr lang="en-US" sz="2400" i="1" dirty="0" smtClean="0">
                <a:solidFill>
                  <a:schemeClr val="accent2"/>
                </a:solidFill>
              </a:rPr>
              <a:t>k</a:t>
            </a:r>
            <a:r>
              <a:rPr lang="en-US" sz="2400" dirty="0" smtClean="0"/>
              <a:t>-Spanner of G with prob.</a:t>
            </a:r>
            <a:r>
              <a:rPr lang="en-US" sz="2400" dirty="0" smtClean="0"/>
              <a:t> at least 1-1/n.</a:t>
            </a:r>
            <a:endParaRPr lang="en-US" sz="2400" dirty="0" smtClean="0"/>
          </a:p>
        </p:txBody>
      </p:sp>
      <p:sp>
        <p:nvSpPr>
          <p:cNvPr id="4" name="Oval 6"/>
          <p:cNvSpPr>
            <a:spLocks noChangeArrowheads="1"/>
          </p:cNvSpPr>
          <p:nvPr/>
        </p:nvSpPr>
        <p:spPr bwMode="auto">
          <a:xfrm>
            <a:off x="2817813" y="5156200"/>
            <a:ext cx="204787" cy="20478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 name="Oval 7"/>
          <p:cNvSpPr>
            <a:spLocks noChangeArrowheads="1"/>
          </p:cNvSpPr>
          <p:nvPr/>
        </p:nvSpPr>
        <p:spPr bwMode="auto">
          <a:xfrm>
            <a:off x="3336925" y="4281488"/>
            <a:ext cx="204788" cy="20478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 name="Oval 8"/>
          <p:cNvSpPr>
            <a:spLocks noChangeArrowheads="1"/>
          </p:cNvSpPr>
          <p:nvPr/>
        </p:nvSpPr>
        <p:spPr bwMode="auto">
          <a:xfrm>
            <a:off x="2817813" y="3406775"/>
            <a:ext cx="204787" cy="20478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 name="Line 9"/>
          <p:cNvSpPr>
            <a:spLocks noChangeShapeType="1"/>
          </p:cNvSpPr>
          <p:nvPr/>
        </p:nvSpPr>
        <p:spPr bwMode="auto">
          <a:xfrm flipV="1">
            <a:off x="2921000" y="4486275"/>
            <a:ext cx="415925" cy="669925"/>
          </a:xfrm>
          <a:prstGeom prst="line">
            <a:avLst/>
          </a:prstGeom>
          <a:noFill/>
          <a:ln w="57150">
            <a:solidFill>
              <a:schemeClr val="tx1"/>
            </a:solidFill>
            <a:round/>
            <a:headEnd/>
            <a:tailEnd type="triangle" w="med" len="med"/>
          </a:ln>
        </p:spPr>
        <p:txBody>
          <a:bodyPr/>
          <a:lstStyle/>
          <a:p>
            <a:endParaRPr lang="en-US"/>
          </a:p>
        </p:txBody>
      </p:sp>
      <p:sp>
        <p:nvSpPr>
          <p:cNvPr id="8" name="Line 10"/>
          <p:cNvSpPr>
            <a:spLocks noChangeShapeType="1"/>
          </p:cNvSpPr>
          <p:nvPr/>
        </p:nvSpPr>
        <p:spPr bwMode="auto">
          <a:xfrm flipH="1" flipV="1">
            <a:off x="3022600" y="3611563"/>
            <a:ext cx="328613" cy="669925"/>
          </a:xfrm>
          <a:prstGeom prst="line">
            <a:avLst/>
          </a:prstGeom>
          <a:noFill/>
          <a:ln w="57150">
            <a:solidFill>
              <a:schemeClr val="tx1"/>
            </a:solidFill>
            <a:round/>
            <a:headEnd/>
            <a:tailEnd type="triangle" w="med" len="med"/>
          </a:ln>
        </p:spPr>
        <p:txBody>
          <a:bodyPr/>
          <a:lstStyle/>
          <a:p>
            <a:endParaRPr lang="en-US"/>
          </a:p>
        </p:txBody>
      </p:sp>
      <p:sp>
        <p:nvSpPr>
          <p:cNvPr id="9" name="Line 12"/>
          <p:cNvSpPr>
            <a:spLocks noChangeShapeType="1"/>
          </p:cNvSpPr>
          <p:nvPr/>
        </p:nvSpPr>
        <p:spPr bwMode="auto">
          <a:xfrm flipV="1">
            <a:off x="2921000" y="3611563"/>
            <a:ext cx="0" cy="1544637"/>
          </a:xfrm>
          <a:prstGeom prst="line">
            <a:avLst/>
          </a:prstGeom>
          <a:noFill/>
          <a:ln w="57150">
            <a:solidFill>
              <a:schemeClr val="tx1"/>
            </a:solidFill>
            <a:round/>
            <a:headEnd/>
            <a:tailEnd type="triangle" w="med" len="med"/>
          </a:ln>
        </p:spPr>
        <p:txBody>
          <a:bodyPr/>
          <a:lstStyle/>
          <a:p>
            <a:endParaRPr lang="en-US"/>
          </a:p>
        </p:txBody>
      </p:sp>
      <p:sp>
        <p:nvSpPr>
          <p:cNvPr id="10" name="Oval 13"/>
          <p:cNvSpPr>
            <a:spLocks noChangeArrowheads="1"/>
          </p:cNvSpPr>
          <p:nvPr/>
        </p:nvSpPr>
        <p:spPr bwMode="auto">
          <a:xfrm>
            <a:off x="7315200" y="5429250"/>
            <a:ext cx="204788" cy="20478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 name="Oval 14"/>
          <p:cNvSpPr>
            <a:spLocks noChangeArrowheads="1"/>
          </p:cNvSpPr>
          <p:nvPr/>
        </p:nvSpPr>
        <p:spPr bwMode="auto">
          <a:xfrm>
            <a:off x="6257925" y="4451350"/>
            <a:ext cx="204788" cy="20478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 name="Oval 15"/>
          <p:cNvSpPr>
            <a:spLocks noChangeArrowheads="1"/>
          </p:cNvSpPr>
          <p:nvPr/>
        </p:nvSpPr>
        <p:spPr bwMode="auto">
          <a:xfrm>
            <a:off x="6575425" y="4451350"/>
            <a:ext cx="204788" cy="20478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3" name="Oval 16"/>
          <p:cNvSpPr>
            <a:spLocks noChangeArrowheads="1"/>
          </p:cNvSpPr>
          <p:nvPr/>
        </p:nvSpPr>
        <p:spPr bwMode="auto">
          <a:xfrm>
            <a:off x="8101013" y="4451350"/>
            <a:ext cx="204787" cy="20478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 name="Text Box 17"/>
          <p:cNvSpPr txBox="1">
            <a:spLocks noChangeArrowheads="1"/>
          </p:cNvSpPr>
          <p:nvPr/>
        </p:nvSpPr>
        <p:spPr bwMode="auto">
          <a:xfrm>
            <a:off x="7519988" y="4256088"/>
            <a:ext cx="500062" cy="519112"/>
          </a:xfrm>
          <a:prstGeom prst="rect">
            <a:avLst/>
          </a:prstGeom>
          <a:noFill/>
          <a:ln w="9525">
            <a:noFill/>
            <a:miter lim="800000"/>
            <a:headEnd/>
            <a:tailEnd/>
          </a:ln>
        </p:spPr>
        <p:txBody>
          <a:bodyPr wrap="none">
            <a:spAutoFit/>
          </a:bodyPr>
          <a:lstStyle/>
          <a:p>
            <a:r>
              <a:rPr lang="en-US" sz="2800"/>
              <a:t>…</a:t>
            </a:r>
          </a:p>
        </p:txBody>
      </p:sp>
      <p:sp>
        <p:nvSpPr>
          <p:cNvPr id="15" name="Oval 18"/>
          <p:cNvSpPr>
            <a:spLocks noChangeArrowheads="1"/>
          </p:cNvSpPr>
          <p:nvPr/>
        </p:nvSpPr>
        <p:spPr bwMode="auto">
          <a:xfrm>
            <a:off x="6932613" y="4451350"/>
            <a:ext cx="204787" cy="20478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 name="Oval 19"/>
          <p:cNvSpPr>
            <a:spLocks noChangeArrowheads="1"/>
          </p:cNvSpPr>
          <p:nvPr/>
        </p:nvSpPr>
        <p:spPr bwMode="auto">
          <a:xfrm>
            <a:off x="7212013" y="4451350"/>
            <a:ext cx="204787" cy="20478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7" name="Line 20"/>
          <p:cNvSpPr>
            <a:spLocks noChangeShapeType="1"/>
          </p:cNvSpPr>
          <p:nvPr/>
        </p:nvSpPr>
        <p:spPr bwMode="auto">
          <a:xfrm flipH="1" flipV="1">
            <a:off x="6462713" y="4656138"/>
            <a:ext cx="852487" cy="773112"/>
          </a:xfrm>
          <a:prstGeom prst="line">
            <a:avLst/>
          </a:prstGeom>
          <a:noFill/>
          <a:ln w="9525">
            <a:solidFill>
              <a:schemeClr val="tx1"/>
            </a:solidFill>
            <a:round/>
            <a:headEnd/>
            <a:tailEnd type="triangle" w="med" len="med"/>
          </a:ln>
        </p:spPr>
        <p:txBody>
          <a:bodyPr/>
          <a:lstStyle/>
          <a:p>
            <a:endParaRPr lang="en-US"/>
          </a:p>
        </p:txBody>
      </p:sp>
      <p:sp>
        <p:nvSpPr>
          <p:cNvPr id="18" name="Line 21"/>
          <p:cNvSpPr>
            <a:spLocks noChangeShapeType="1"/>
          </p:cNvSpPr>
          <p:nvPr/>
        </p:nvSpPr>
        <p:spPr bwMode="auto">
          <a:xfrm flipH="1" flipV="1">
            <a:off x="6780213" y="4656138"/>
            <a:ext cx="636587" cy="773112"/>
          </a:xfrm>
          <a:prstGeom prst="line">
            <a:avLst/>
          </a:prstGeom>
          <a:noFill/>
          <a:ln w="9525">
            <a:solidFill>
              <a:schemeClr val="tx1"/>
            </a:solidFill>
            <a:round/>
            <a:headEnd/>
            <a:tailEnd type="triangle" w="med" len="med"/>
          </a:ln>
        </p:spPr>
        <p:txBody>
          <a:bodyPr/>
          <a:lstStyle/>
          <a:p>
            <a:endParaRPr lang="en-US"/>
          </a:p>
        </p:txBody>
      </p:sp>
      <p:sp>
        <p:nvSpPr>
          <p:cNvPr id="19" name="Line 22"/>
          <p:cNvSpPr>
            <a:spLocks noChangeShapeType="1"/>
          </p:cNvSpPr>
          <p:nvPr/>
        </p:nvSpPr>
        <p:spPr bwMode="auto">
          <a:xfrm flipH="1" flipV="1">
            <a:off x="7137400" y="4656138"/>
            <a:ext cx="279400" cy="773112"/>
          </a:xfrm>
          <a:prstGeom prst="line">
            <a:avLst/>
          </a:prstGeom>
          <a:noFill/>
          <a:ln w="9525">
            <a:solidFill>
              <a:schemeClr val="tx1"/>
            </a:solidFill>
            <a:round/>
            <a:headEnd/>
            <a:tailEnd type="triangle" w="med" len="med"/>
          </a:ln>
        </p:spPr>
        <p:txBody>
          <a:bodyPr/>
          <a:lstStyle/>
          <a:p>
            <a:endParaRPr lang="en-US"/>
          </a:p>
        </p:txBody>
      </p:sp>
      <p:sp>
        <p:nvSpPr>
          <p:cNvPr id="20" name="Line 23"/>
          <p:cNvSpPr>
            <a:spLocks noChangeShapeType="1"/>
          </p:cNvSpPr>
          <p:nvPr/>
        </p:nvSpPr>
        <p:spPr bwMode="auto">
          <a:xfrm flipH="1" flipV="1">
            <a:off x="7315200" y="4656138"/>
            <a:ext cx="101600" cy="773112"/>
          </a:xfrm>
          <a:prstGeom prst="line">
            <a:avLst/>
          </a:prstGeom>
          <a:noFill/>
          <a:ln w="9525">
            <a:solidFill>
              <a:schemeClr val="tx1"/>
            </a:solidFill>
            <a:round/>
            <a:headEnd/>
            <a:tailEnd type="triangle" w="med" len="med"/>
          </a:ln>
        </p:spPr>
        <p:txBody>
          <a:bodyPr/>
          <a:lstStyle/>
          <a:p>
            <a:endParaRPr lang="en-US"/>
          </a:p>
        </p:txBody>
      </p:sp>
      <p:sp>
        <p:nvSpPr>
          <p:cNvPr id="21" name="Line 24"/>
          <p:cNvSpPr>
            <a:spLocks noChangeShapeType="1"/>
          </p:cNvSpPr>
          <p:nvPr/>
        </p:nvSpPr>
        <p:spPr bwMode="auto">
          <a:xfrm flipV="1">
            <a:off x="7416800" y="4656138"/>
            <a:ext cx="684213" cy="773112"/>
          </a:xfrm>
          <a:prstGeom prst="line">
            <a:avLst/>
          </a:prstGeom>
          <a:noFill/>
          <a:ln w="9525">
            <a:solidFill>
              <a:schemeClr val="tx1"/>
            </a:solidFill>
            <a:round/>
            <a:headEnd/>
            <a:tailEnd type="triangle" w="med" len="med"/>
          </a:ln>
        </p:spPr>
        <p:txBody>
          <a:bodyPr/>
          <a:lstStyle/>
          <a:p>
            <a:endParaRPr lang="en-US"/>
          </a:p>
        </p:txBody>
      </p:sp>
      <p:sp>
        <p:nvSpPr>
          <p:cNvPr id="18454" name="Oval 25"/>
          <p:cNvSpPr>
            <a:spLocks noChangeArrowheads="1"/>
          </p:cNvSpPr>
          <p:nvPr/>
        </p:nvSpPr>
        <p:spPr bwMode="auto">
          <a:xfrm>
            <a:off x="7159625" y="3260725"/>
            <a:ext cx="204788" cy="20478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3" name="Line 26"/>
          <p:cNvSpPr>
            <a:spLocks noChangeShapeType="1"/>
          </p:cNvSpPr>
          <p:nvPr/>
        </p:nvSpPr>
        <p:spPr bwMode="auto">
          <a:xfrm flipV="1">
            <a:off x="6257925" y="3465513"/>
            <a:ext cx="879475" cy="985837"/>
          </a:xfrm>
          <a:prstGeom prst="line">
            <a:avLst/>
          </a:prstGeom>
          <a:noFill/>
          <a:ln w="9525">
            <a:solidFill>
              <a:schemeClr val="tx1"/>
            </a:solidFill>
            <a:round/>
            <a:headEnd/>
            <a:tailEnd type="triangle" w="med" len="med"/>
          </a:ln>
        </p:spPr>
        <p:txBody>
          <a:bodyPr/>
          <a:lstStyle/>
          <a:p>
            <a:endParaRPr lang="en-US"/>
          </a:p>
        </p:txBody>
      </p:sp>
      <p:sp>
        <p:nvSpPr>
          <p:cNvPr id="24" name="Line 27"/>
          <p:cNvSpPr>
            <a:spLocks noChangeShapeType="1"/>
          </p:cNvSpPr>
          <p:nvPr/>
        </p:nvSpPr>
        <p:spPr bwMode="auto">
          <a:xfrm flipV="1">
            <a:off x="6575425" y="3465513"/>
            <a:ext cx="636588" cy="985837"/>
          </a:xfrm>
          <a:prstGeom prst="line">
            <a:avLst/>
          </a:prstGeom>
          <a:noFill/>
          <a:ln w="9525">
            <a:solidFill>
              <a:schemeClr val="tx1"/>
            </a:solidFill>
            <a:round/>
            <a:headEnd/>
            <a:tailEnd type="triangle" w="med" len="med"/>
          </a:ln>
        </p:spPr>
        <p:txBody>
          <a:bodyPr/>
          <a:lstStyle/>
          <a:p>
            <a:endParaRPr lang="en-US"/>
          </a:p>
        </p:txBody>
      </p:sp>
      <p:sp>
        <p:nvSpPr>
          <p:cNvPr id="25" name="Line 28"/>
          <p:cNvSpPr>
            <a:spLocks noChangeShapeType="1"/>
          </p:cNvSpPr>
          <p:nvPr/>
        </p:nvSpPr>
        <p:spPr bwMode="auto">
          <a:xfrm flipV="1">
            <a:off x="6932613" y="3465513"/>
            <a:ext cx="279400" cy="985837"/>
          </a:xfrm>
          <a:prstGeom prst="line">
            <a:avLst/>
          </a:prstGeom>
          <a:noFill/>
          <a:ln w="9525">
            <a:solidFill>
              <a:schemeClr val="tx1"/>
            </a:solidFill>
            <a:round/>
            <a:headEnd/>
            <a:tailEnd type="triangle" w="med" len="med"/>
          </a:ln>
        </p:spPr>
        <p:txBody>
          <a:bodyPr/>
          <a:lstStyle/>
          <a:p>
            <a:endParaRPr lang="en-US"/>
          </a:p>
        </p:txBody>
      </p:sp>
      <p:sp>
        <p:nvSpPr>
          <p:cNvPr id="26" name="Line 29"/>
          <p:cNvSpPr>
            <a:spLocks noChangeShapeType="1"/>
          </p:cNvSpPr>
          <p:nvPr/>
        </p:nvSpPr>
        <p:spPr bwMode="auto">
          <a:xfrm flipH="1" flipV="1">
            <a:off x="7212013" y="3465513"/>
            <a:ext cx="103187" cy="985837"/>
          </a:xfrm>
          <a:prstGeom prst="line">
            <a:avLst/>
          </a:prstGeom>
          <a:noFill/>
          <a:ln w="9525">
            <a:solidFill>
              <a:schemeClr val="tx1"/>
            </a:solidFill>
            <a:round/>
            <a:headEnd/>
            <a:tailEnd type="triangle" w="med" len="med"/>
          </a:ln>
        </p:spPr>
        <p:txBody>
          <a:bodyPr/>
          <a:lstStyle/>
          <a:p>
            <a:endParaRPr lang="en-US"/>
          </a:p>
        </p:txBody>
      </p:sp>
      <p:sp>
        <p:nvSpPr>
          <p:cNvPr id="27" name="Line 30"/>
          <p:cNvSpPr>
            <a:spLocks noChangeShapeType="1"/>
          </p:cNvSpPr>
          <p:nvPr/>
        </p:nvSpPr>
        <p:spPr bwMode="auto">
          <a:xfrm flipH="1" flipV="1">
            <a:off x="7364413" y="3465513"/>
            <a:ext cx="736600" cy="985837"/>
          </a:xfrm>
          <a:prstGeom prst="line">
            <a:avLst/>
          </a:prstGeom>
          <a:noFill/>
          <a:ln w="9525">
            <a:solidFill>
              <a:schemeClr val="tx1"/>
            </a:solidFill>
            <a:round/>
            <a:headEnd/>
            <a:tailEnd type="triangle" w="med" len="med"/>
          </a:ln>
        </p:spPr>
        <p:txBody>
          <a:bodyPr/>
          <a:lstStyle/>
          <a:p>
            <a:endParaRPr lang="en-US"/>
          </a:p>
        </p:txBody>
      </p:sp>
      <p:sp>
        <p:nvSpPr>
          <p:cNvPr id="28" name="Text Box 31"/>
          <p:cNvSpPr txBox="1">
            <a:spLocks noChangeArrowheads="1"/>
          </p:cNvSpPr>
          <p:nvPr/>
        </p:nvSpPr>
        <p:spPr bwMode="auto">
          <a:xfrm>
            <a:off x="4576763" y="3625850"/>
            <a:ext cx="1885950" cy="1311275"/>
          </a:xfrm>
          <a:prstGeom prst="rect">
            <a:avLst/>
          </a:prstGeom>
          <a:noFill/>
          <a:ln w="9525">
            <a:noFill/>
            <a:miter lim="800000"/>
            <a:headEnd/>
            <a:tailEnd/>
          </a:ln>
        </p:spPr>
        <p:txBody>
          <a:bodyPr>
            <a:spAutoFit/>
          </a:bodyPr>
          <a:lstStyle/>
          <a:p>
            <a:r>
              <a:rPr lang="en-US"/>
              <a:t>Sampling</a:t>
            </a:r>
          </a:p>
          <a:p>
            <a:r>
              <a:rPr lang="en-US"/>
              <a:t>solves the</a:t>
            </a:r>
          </a:p>
          <a:p>
            <a:r>
              <a:rPr lang="en-US"/>
              <a:t>“many paths”</a:t>
            </a:r>
          </a:p>
          <a:p>
            <a:r>
              <a:rPr lang="en-US"/>
              <a:t>case</a:t>
            </a:r>
          </a:p>
        </p:txBody>
      </p:sp>
      <p:sp>
        <p:nvSpPr>
          <p:cNvPr id="29" name="Text Box 32"/>
          <p:cNvSpPr txBox="1">
            <a:spLocks noChangeArrowheads="1"/>
          </p:cNvSpPr>
          <p:nvPr/>
        </p:nvSpPr>
        <p:spPr bwMode="auto">
          <a:xfrm>
            <a:off x="1028700" y="3752850"/>
            <a:ext cx="1389063" cy="1006475"/>
          </a:xfrm>
          <a:prstGeom prst="rect">
            <a:avLst/>
          </a:prstGeom>
          <a:noFill/>
          <a:ln w="9525">
            <a:noFill/>
            <a:miter lim="800000"/>
            <a:headEnd/>
            <a:tailEnd/>
          </a:ln>
        </p:spPr>
        <p:txBody>
          <a:bodyPr wrap="none">
            <a:spAutoFit/>
          </a:bodyPr>
          <a:lstStyle/>
          <a:p>
            <a:r>
              <a:rPr lang="en-US"/>
              <a:t>LP solves</a:t>
            </a:r>
          </a:p>
          <a:p>
            <a:r>
              <a:rPr lang="en-US"/>
              <a:t>the “few </a:t>
            </a:r>
          </a:p>
          <a:p>
            <a:r>
              <a:rPr lang="en-US"/>
              <a:t>paths” case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11" end="1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par>
                          <p:cTn id="43" fill="hold">
                            <p:stCondLst>
                              <p:cond delay="0"/>
                            </p:stCondLst>
                            <p:childTnLst>
                              <p:par>
                                <p:cTn id="44" presetID="1" presetClass="entr" presetSubtype="0" fill="hold" grpId="0" nodeType="afterEffect">
                                  <p:stCondLst>
                                    <p:cond delay="0"/>
                                  </p:stCondLst>
                                  <p:childTnLst>
                                    <p:set>
                                      <p:cBhvr>
                                        <p:cTn id="45" dur="1" fill="hold">
                                          <p:stCondLst>
                                            <p:cond delay="0"/>
                                          </p:stCondLst>
                                        </p:cTn>
                                        <p:tgtEl>
                                          <p:spTgt spid="14"/>
                                        </p:tgtEl>
                                        <p:attrNameLst>
                                          <p:attrName>style.visibility</p:attrName>
                                        </p:attrNameLst>
                                      </p:cBhvr>
                                      <p:to>
                                        <p:strVal val="visible"/>
                                      </p:to>
                                    </p:set>
                                  </p:childTnLst>
                                </p:cTn>
                              </p:par>
                            </p:childTnLst>
                          </p:cTn>
                        </p:par>
                        <p:par>
                          <p:cTn id="46" fill="hold">
                            <p:stCondLst>
                              <p:cond delay="0"/>
                            </p:stCondLst>
                            <p:childTnLst>
                              <p:par>
                                <p:cTn id="47" presetID="1" presetClass="entr" presetSubtype="0"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par>
                          <p:cTn id="49" fill="hold">
                            <p:stCondLst>
                              <p:cond delay="0"/>
                            </p:stCondLst>
                            <p:childTnLst>
                              <p:par>
                                <p:cTn id="50" presetID="1" presetClass="entr" presetSubtype="0" fill="hold" grpId="0" nodeType="afterEffect">
                                  <p:stCondLst>
                                    <p:cond delay="0"/>
                                  </p:stCondLst>
                                  <p:childTnLst>
                                    <p:set>
                                      <p:cBhvr>
                                        <p:cTn id="51" dur="1" fill="hold">
                                          <p:stCondLst>
                                            <p:cond delay="0"/>
                                          </p:stCondLst>
                                        </p:cTn>
                                        <p:tgtEl>
                                          <p:spTgt spid="16"/>
                                        </p:tgtEl>
                                        <p:attrNameLst>
                                          <p:attrName>style.visibility</p:attrName>
                                        </p:attrNameLst>
                                      </p:cBhvr>
                                      <p:to>
                                        <p:strVal val="visible"/>
                                      </p:to>
                                    </p:set>
                                  </p:childTnLst>
                                </p:cTn>
                              </p:par>
                            </p:childTnLst>
                          </p:cTn>
                        </p:par>
                        <p:par>
                          <p:cTn id="52" fill="hold">
                            <p:stCondLst>
                              <p:cond delay="0"/>
                            </p:stCondLst>
                            <p:childTnLst>
                              <p:par>
                                <p:cTn id="53" presetID="1" presetClass="entr" presetSubtype="0"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par>
                          <p:cTn id="55" fill="hold">
                            <p:stCondLst>
                              <p:cond delay="0"/>
                            </p:stCondLst>
                            <p:childTnLst>
                              <p:par>
                                <p:cTn id="56" presetID="1" presetClass="entr" presetSubtype="0"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childTnLst>
                                </p:cTn>
                              </p:par>
                            </p:childTnLst>
                          </p:cTn>
                        </p:par>
                        <p:par>
                          <p:cTn id="58" fill="hold">
                            <p:stCondLst>
                              <p:cond delay="0"/>
                            </p:stCondLst>
                            <p:childTnLst>
                              <p:par>
                                <p:cTn id="59" presetID="1" presetClass="entr" presetSubtype="0"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childTnLst>
                                </p:cTn>
                              </p:par>
                            </p:childTnLst>
                          </p:cTn>
                        </p:par>
                        <p:par>
                          <p:cTn id="61" fill="hold">
                            <p:stCondLst>
                              <p:cond delay="0"/>
                            </p:stCondLst>
                            <p:childTnLst>
                              <p:par>
                                <p:cTn id="62" presetID="1" presetClass="entr" presetSubtype="0"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childTnLst>
                                </p:cTn>
                              </p:par>
                            </p:childTnLst>
                          </p:cTn>
                        </p:par>
                        <p:par>
                          <p:cTn id="64" fill="hold">
                            <p:stCondLst>
                              <p:cond delay="0"/>
                            </p:stCondLst>
                            <p:childTnLst>
                              <p:par>
                                <p:cTn id="65" presetID="1" presetClass="entr" presetSubtype="0" fill="hold" grpId="0" nodeType="after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par>
                          <p:cTn id="67" fill="hold">
                            <p:stCondLst>
                              <p:cond delay="0"/>
                            </p:stCondLst>
                            <p:childTnLst>
                              <p:par>
                                <p:cTn id="68" presetID="1" presetClass="entr" presetSubtype="0" fill="hold" grpId="0" nodeType="afterEffect">
                                  <p:stCondLst>
                                    <p:cond delay="0"/>
                                  </p:stCondLst>
                                  <p:childTnLst>
                                    <p:set>
                                      <p:cBhvr>
                                        <p:cTn id="69" dur="1" fill="hold">
                                          <p:stCondLst>
                                            <p:cond delay="0"/>
                                          </p:stCondLst>
                                        </p:cTn>
                                        <p:tgtEl>
                                          <p:spTgt spid="23"/>
                                        </p:tgtEl>
                                        <p:attrNameLst>
                                          <p:attrName>style.visibility</p:attrName>
                                        </p:attrNameLst>
                                      </p:cBhvr>
                                      <p:to>
                                        <p:strVal val="visible"/>
                                      </p:to>
                                    </p:set>
                                  </p:childTnLst>
                                </p:cTn>
                              </p:par>
                            </p:childTnLst>
                          </p:cTn>
                        </p:par>
                        <p:par>
                          <p:cTn id="70" fill="hold">
                            <p:stCondLst>
                              <p:cond delay="0"/>
                            </p:stCondLst>
                            <p:childTnLst>
                              <p:par>
                                <p:cTn id="71" presetID="1" presetClass="entr" presetSubtype="0" fill="hold" grpId="0" nodeType="afterEffect">
                                  <p:stCondLst>
                                    <p:cond delay="0"/>
                                  </p:stCondLst>
                                  <p:childTnLst>
                                    <p:set>
                                      <p:cBhvr>
                                        <p:cTn id="72" dur="1" fill="hold">
                                          <p:stCondLst>
                                            <p:cond delay="0"/>
                                          </p:stCondLst>
                                        </p:cTn>
                                        <p:tgtEl>
                                          <p:spTgt spid="24"/>
                                        </p:tgtEl>
                                        <p:attrNameLst>
                                          <p:attrName>style.visibility</p:attrName>
                                        </p:attrNameLst>
                                      </p:cBhvr>
                                      <p:to>
                                        <p:strVal val="visible"/>
                                      </p:to>
                                    </p:set>
                                  </p:childTnLst>
                                </p:cTn>
                              </p:par>
                            </p:childTnLst>
                          </p:cTn>
                        </p:par>
                        <p:par>
                          <p:cTn id="73" fill="hold">
                            <p:stCondLst>
                              <p:cond delay="0"/>
                            </p:stCondLst>
                            <p:childTnLst>
                              <p:par>
                                <p:cTn id="74" presetID="1" presetClass="entr" presetSubtype="0" fill="hold" grpId="0" nodeType="afterEffect">
                                  <p:stCondLst>
                                    <p:cond delay="0"/>
                                  </p:stCondLst>
                                  <p:childTnLst>
                                    <p:set>
                                      <p:cBhvr>
                                        <p:cTn id="75" dur="1" fill="hold">
                                          <p:stCondLst>
                                            <p:cond delay="0"/>
                                          </p:stCondLst>
                                        </p:cTn>
                                        <p:tgtEl>
                                          <p:spTgt spid="25"/>
                                        </p:tgtEl>
                                        <p:attrNameLst>
                                          <p:attrName>style.visibility</p:attrName>
                                        </p:attrNameLst>
                                      </p:cBhvr>
                                      <p:to>
                                        <p:strVal val="visible"/>
                                      </p:to>
                                    </p:set>
                                  </p:childTnLst>
                                </p:cTn>
                              </p:par>
                            </p:childTnLst>
                          </p:cTn>
                        </p:par>
                        <p:par>
                          <p:cTn id="76" fill="hold">
                            <p:stCondLst>
                              <p:cond delay="0"/>
                            </p:stCondLst>
                            <p:childTnLst>
                              <p:par>
                                <p:cTn id="77" presetID="1" presetClass="entr" presetSubtype="0" fill="hold" grpId="0" nodeType="afterEffect">
                                  <p:stCondLst>
                                    <p:cond delay="0"/>
                                  </p:stCondLst>
                                  <p:childTnLst>
                                    <p:set>
                                      <p:cBhvr>
                                        <p:cTn id="78" dur="1" fill="hold">
                                          <p:stCondLst>
                                            <p:cond delay="0"/>
                                          </p:stCondLst>
                                        </p:cTn>
                                        <p:tgtEl>
                                          <p:spTgt spid="26"/>
                                        </p:tgtEl>
                                        <p:attrNameLst>
                                          <p:attrName>style.visibility</p:attrName>
                                        </p:attrNameLst>
                                      </p:cBhvr>
                                      <p:to>
                                        <p:strVal val="visible"/>
                                      </p:to>
                                    </p:set>
                                  </p:childTnLst>
                                </p:cTn>
                              </p:par>
                            </p:childTnLst>
                          </p:cTn>
                        </p:par>
                        <p:par>
                          <p:cTn id="79" fill="hold">
                            <p:stCondLst>
                              <p:cond delay="0"/>
                            </p:stCondLst>
                            <p:childTnLst>
                              <p:par>
                                <p:cTn id="80" presetID="1" presetClass="entr" presetSubtype="0" fill="hold" grpId="0" nodeType="afterEffect">
                                  <p:stCondLst>
                                    <p:cond delay="0"/>
                                  </p:stCondLst>
                                  <p:childTnLst>
                                    <p:set>
                                      <p:cBhvr>
                                        <p:cTn id="81" dur="1" fill="hold">
                                          <p:stCondLst>
                                            <p:cond delay="0"/>
                                          </p:stCondLst>
                                        </p:cTn>
                                        <p:tgtEl>
                                          <p:spTgt spid="27"/>
                                        </p:tgtEl>
                                        <p:attrNameLst>
                                          <p:attrName>style.visibility</p:attrName>
                                        </p:attrNameLst>
                                      </p:cBhvr>
                                      <p:to>
                                        <p:strVal val="visible"/>
                                      </p:to>
                                    </p:set>
                                  </p:childTnLst>
                                </p:cTn>
                              </p:par>
                            </p:childTnLst>
                          </p:cTn>
                        </p:par>
                        <p:par>
                          <p:cTn id="82" fill="hold">
                            <p:stCondLst>
                              <p:cond delay="0"/>
                            </p:stCondLst>
                            <p:childTnLst>
                              <p:par>
                                <p:cTn id="83" presetID="1" presetClass="entr" presetSubtype="0" fill="hold" grpId="0" nodeType="afterEffect">
                                  <p:stCondLst>
                                    <p:cond delay="0"/>
                                  </p:stCondLst>
                                  <p:childTnLst>
                                    <p:set>
                                      <p:cBhvr>
                                        <p:cTn id="84" dur="1" fill="hold">
                                          <p:stCondLst>
                                            <p:cond delay="0"/>
                                          </p:stCondLst>
                                        </p:cTn>
                                        <p:tgtEl>
                                          <p:spTgt spid="28"/>
                                        </p:tgtEl>
                                        <p:attrNameLst>
                                          <p:attrName>style.visibility</p:attrName>
                                        </p:attrNameLst>
                                      </p:cBhvr>
                                      <p:to>
                                        <p:strVal val="visible"/>
                                      </p:to>
                                    </p:set>
                                  </p:childTnLst>
                                </p:cTn>
                              </p:par>
                            </p:childTnLst>
                          </p:cTn>
                        </p:par>
                        <p:par>
                          <p:cTn id="85" fill="hold">
                            <p:stCondLst>
                              <p:cond delay="0"/>
                            </p:stCondLst>
                            <p:childTnLst>
                              <p:par>
                                <p:cTn id="86" presetID="1" presetClass="entr" presetSubtype="0" fill="hold" grpId="0" nodeType="afterEffect">
                                  <p:stCondLst>
                                    <p:cond delay="0"/>
                                  </p:stCondLst>
                                  <p:childTnLst>
                                    <p:set>
                                      <p:cBhvr>
                                        <p:cTn id="87" dur="1" fill="hold">
                                          <p:stCondLst>
                                            <p:cond delay="0"/>
                                          </p:stCondLst>
                                        </p:cTn>
                                        <p:tgtEl>
                                          <p:spTgt spid="29"/>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184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p:bldP spid="15" grpId="0" animBg="1"/>
      <p:bldP spid="16" grpId="0" animBg="1"/>
      <p:bldP spid="17" grpId="0" animBg="1"/>
      <p:bldP spid="18" grpId="0" animBg="1"/>
      <p:bldP spid="19" grpId="0" animBg="1"/>
      <p:bldP spid="20" grpId="0" animBg="1"/>
      <p:bldP spid="21" grpId="0" animBg="1"/>
      <p:bldP spid="18454" grpId="0" animBg="1"/>
      <p:bldP spid="23" grpId="0" animBg="1"/>
      <p:bldP spid="24" grpId="0" animBg="1"/>
      <p:bldP spid="25" grpId="0" animBg="1"/>
      <p:bldP spid="26" grpId="0" animBg="1"/>
      <p:bldP spid="27" grpId="0" animBg="1"/>
      <p:bldP spid="28" grpId="0"/>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33400" y="90488"/>
            <a:ext cx="7772400" cy="914400"/>
          </a:xfrm>
        </p:spPr>
        <p:txBody>
          <a:bodyPr/>
          <a:lstStyle/>
          <a:p>
            <a:pPr eaLnBrk="1" hangingPunct="1"/>
            <a:r>
              <a:rPr lang="en-US" dirty="0" smtClean="0"/>
              <a:t>Conclusion</a:t>
            </a:r>
          </a:p>
        </p:txBody>
      </p:sp>
      <p:sp>
        <p:nvSpPr>
          <p:cNvPr id="6" name="Content Placeholder 5"/>
          <p:cNvSpPr>
            <a:spLocks noGrp="1"/>
          </p:cNvSpPr>
          <p:nvPr>
            <p:ph idx="1"/>
          </p:nvPr>
        </p:nvSpPr>
        <p:spPr>
          <a:xfrm>
            <a:off x="465138" y="938213"/>
            <a:ext cx="8539162" cy="5386387"/>
          </a:xfrm>
        </p:spPr>
        <p:txBody>
          <a:bodyPr/>
          <a:lstStyle/>
          <a:p>
            <a:pPr eaLnBrk="1" hangingPunct="1">
              <a:lnSpc>
                <a:spcPct val="80000"/>
              </a:lnSpc>
              <a:buFontTx/>
              <a:buNone/>
            </a:pPr>
            <a:r>
              <a:rPr lang="en-US" sz="2800" dirty="0" smtClean="0">
                <a:solidFill>
                  <a:srgbClr val="FF0000"/>
                </a:solidFill>
              </a:rPr>
              <a:t>Our  contributions</a:t>
            </a:r>
            <a:endParaRPr lang="en-US" sz="2400" dirty="0" smtClean="0">
              <a:solidFill>
                <a:srgbClr val="FF0000"/>
              </a:solidFill>
            </a:endParaRPr>
          </a:p>
          <a:p>
            <a:pPr eaLnBrk="1" hangingPunct="1">
              <a:lnSpc>
                <a:spcPct val="80000"/>
              </a:lnSpc>
            </a:pPr>
            <a:r>
              <a:rPr lang="en-US" sz="2400" dirty="0" smtClean="0">
                <a:solidFill>
                  <a:srgbClr val="00B050"/>
                </a:solidFill>
              </a:rPr>
              <a:t>Common abstraction for several applications</a:t>
            </a:r>
          </a:p>
          <a:p>
            <a:pPr lvl="1" eaLnBrk="1" hangingPunct="1">
              <a:lnSpc>
                <a:spcPct val="80000"/>
              </a:lnSpc>
            </a:pPr>
            <a:r>
              <a:rPr lang="en-US" sz="2000" dirty="0" err="1" smtClean="0"/>
              <a:t>monotonicity</a:t>
            </a:r>
            <a:r>
              <a:rPr lang="en-US" sz="2000" dirty="0" smtClean="0"/>
              <a:t> testing, access control, data structures</a:t>
            </a:r>
            <a:r>
              <a:rPr lang="en-US" sz="2400" dirty="0" smtClean="0"/>
              <a:t> </a:t>
            </a:r>
            <a:endParaRPr lang="en-US" sz="2200" dirty="0" smtClean="0">
              <a:solidFill>
                <a:srgbClr val="00B050"/>
              </a:solidFill>
            </a:endParaRPr>
          </a:p>
          <a:p>
            <a:pPr eaLnBrk="1" hangingPunct="1">
              <a:lnSpc>
                <a:spcPct val="80000"/>
              </a:lnSpc>
            </a:pPr>
            <a:r>
              <a:rPr lang="en-US" sz="2400" dirty="0" smtClean="0">
                <a:solidFill>
                  <a:srgbClr val="00B050"/>
                </a:solidFill>
              </a:rPr>
              <a:t>Structural results on TC-spanners</a:t>
            </a:r>
          </a:p>
          <a:p>
            <a:pPr lvl="1" eaLnBrk="1" hangingPunct="1"/>
            <a:r>
              <a:rPr lang="en-US" sz="2000" dirty="0" smtClean="0"/>
              <a:t>path-separable graphs</a:t>
            </a:r>
          </a:p>
          <a:p>
            <a:pPr eaLnBrk="1" hangingPunct="1">
              <a:lnSpc>
                <a:spcPct val="80000"/>
              </a:lnSpc>
            </a:pPr>
            <a:r>
              <a:rPr lang="en-US" sz="2400" dirty="0" smtClean="0">
                <a:solidFill>
                  <a:srgbClr val="00B050"/>
                </a:solidFill>
              </a:rPr>
              <a:t>Computational results on </a:t>
            </a:r>
            <a:r>
              <a:rPr lang="en-US" sz="2400" i="1" dirty="0" smtClean="0">
                <a:solidFill>
                  <a:srgbClr val="00B050"/>
                </a:solidFill>
              </a:rPr>
              <a:t>k</a:t>
            </a:r>
            <a:r>
              <a:rPr lang="en-US" sz="2400" dirty="0" smtClean="0">
                <a:solidFill>
                  <a:srgbClr val="00B050"/>
                </a:solidFill>
                <a:latin typeface="cmcsc10"/>
              </a:rPr>
              <a:t>-TC-Spanner</a:t>
            </a:r>
          </a:p>
          <a:p>
            <a:pPr lvl="1" eaLnBrk="1" hangingPunct="1">
              <a:lnSpc>
                <a:spcPct val="80000"/>
              </a:lnSpc>
            </a:pPr>
            <a:r>
              <a:rPr lang="en-US" sz="2000" dirty="0" smtClean="0"/>
              <a:t>new algorithms and </a:t>
            </a:r>
            <a:r>
              <a:rPr lang="en-US" sz="2000" dirty="0" err="1" smtClean="0"/>
              <a:t>inapproximability</a:t>
            </a:r>
            <a:r>
              <a:rPr lang="en-US" sz="2000" dirty="0" smtClean="0"/>
              <a:t> results</a:t>
            </a:r>
          </a:p>
          <a:p>
            <a:pPr eaLnBrk="1" hangingPunct="1">
              <a:lnSpc>
                <a:spcPct val="80000"/>
              </a:lnSpc>
            </a:pPr>
            <a:endParaRPr lang="en-US" sz="2400" dirty="0" smtClean="0">
              <a:solidFill>
                <a:srgbClr val="00B050"/>
              </a:solidFill>
              <a:latin typeface="cmcsc10"/>
            </a:endParaRPr>
          </a:p>
          <a:p>
            <a:pPr eaLnBrk="1" hangingPunct="1">
              <a:lnSpc>
                <a:spcPct val="80000"/>
              </a:lnSpc>
              <a:buFontTx/>
              <a:buNone/>
            </a:pPr>
            <a:r>
              <a:rPr lang="en-US" sz="2800" dirty="0" smtClean="0">
                <a:solidFill>
                  <a:srgbClr val="FF0000"/>
                </a:solidFill>
              </a:rPr>
              <a:t>Open question</a:t>
            </a:r>
          </a:p>
          <a:p>
            <a:pPr eaLnBrk="1" hangingPunct="1">
              <a:lnSpc>
                <a:spcPct val="80000"/>
              </a:lnSpc>
            </a:pPr>
            <a:r>
              <a:rPr lang="en-US" sz="2400" dirty="0" smtClean="0">
                <a:solidFill>
                  <a:srgbClr val="00B050"/>
                </a:solidFill>
              </a:rPr>
              <a:t>For which </a:t>
            </a:r>
            <a:r>
              <a:rPr lang="en-US" sz="2400" i="1" dirty="0" smtClean="0">
                <a:solidFill>
                  <a:srgbClr val="00B050"/>
                </a:solidFill>
              </a:rPr>
              <a:t>k</a:t>
            </a:r>
            <a:r>
              <a:rPr lang="en-US" sz="2400" dirty="0" smtClean="0">
                <a:solidFill>
                  <a:srgbClr val="00B050"/>
                </a:solidFill>
              </a:rPr>
              <a:t>, does </a:t>
            </a:r>
            <a:r>
              <a:rPr lang="en-US" sz="2400" i="1" dirty="0" smtClean="0">
                <a:solidFill>
                  <a:srgbClr val="00B050"/>
                </a:solidFill>
              </a:rPr>
              <a:t>k</a:t>
            </a:r>
            <a:r>
              <a:rPr lang="en-US" sz="2400" dirty="0" smtClean="0">
                <a:solidFill>
                  <a:srgbClr val="00B050"/>
                </a:solidFill>
                <a:latin typeface="cmcsc10"/>
              </a:rPr>
              <a:t>-TC-Spanner</a:t>
            </a:r>
            <a:r>
              <a:rPr lang="en-US" sz="2400" dirty="0" smtClean="0">
                <a:solidFill>
                  <a:srgbClr val="00B050"/>
                </a:solidFill>
              </a:rPr>
              <a:t> admit efficient approximation algorithms? </a:t>
            </a:r>
          </a:p>
          <a:p>
            <a:pPr lvl="1" eaLnBrk="1" hangingPunct="1">
              <a:lnSpc>
                <a:spcPct val="80000"/>
              </a:lnSpc>
            </a:pPr>
            <a:r>
              <a:rPr lang="en-US" sz="2200" dirty="0" smtClean="0"/>
              <a:t>Showed strong </a:t>
            </a:r>
            <a:r>
              <a:rPr lang="en-US" sz="2200" dirty="0" err="1" smtClean="0"/>
              <a:t>inapproximability</a:t>
            </a:r>
            <a:r>
              <a:rPr lang="en-US" sz="2200" dirty="0" smtClean="0"/>
              <a:t> for any constant </a:t>
            </a:r>
            <a:r>
              <a:rPr lang="en-US" sz="2200" i="1" dirty="0" smtClean="0"/>
              <a:t>k</a:t>
            </a:r>
            <a:r>
              <a:rPr lang="en-US" sz="2200" dirty="0" smtClean="0"/>
              <a:t> &gt; </a:t>
            </a:r>
            <a:r>
              <a:rPr lang="en-US" sz="2200" dirty="0" smtClean="0"/>
              <a:t>2</a:t>
            </a:r>
          </a:p>
          <a:p>
            <a:pPr lvl="1" eaLnBrk="1" hangingPunct="1">
              <a:lnSpc>
                <a:spcPct val="80000"/>
              </a:lnSpc>
            </a:pPr>
            <a:r>
              <a:rPr lang="en-US" sz="2200" dirty="0" smtClean="0">
                <a:solidFill>
                  <a:srgbClr val="00B050"/>
                </a:solidFill>
              </a:rPr>
              <a:t>What about restricted class of graphs, ex. Hyper-cube ?</a:t>
            </a:r>
            <a:endParaRPr lang="en-US" sz="2400" dirty="0" smtClean="0">
              <a:solidFill>
                <a:srgbClr val="00B050"/>
              </a:solidFill>
            </a:endParaRPr>
          </a:p>
          <a:p>
            <a:pPr eaLnBrk="1" hangingPunct="1">
              <a:lnSpc>
                <a:spcPct val="80000"/>
              </a:lnSpc>
              <a:buFontTx/>
              <a:buNone/>
            </a:pPr>
            <a:endParaRPr lang="en-US" sz="2400" dirty="0" smtClean="0">
              <a:solidFill>
                <a:srgbClr val="00B050"/>
              </a:solidFill>
            </a:endParaRPr>
          </a:p>
        </p:txBody>
      </p:sp>
      <p:sp>
        <p:nvSpPr>
          <p:cNvPr id="5" name="TextBox 4"/>
          <p:cNvSpPr txBox="1"/>
          <p:nvPr/>
        </p:nvSpPr>
        <p:spPr>
          <a:xfrm>
            <a:off x="6332569" y="5977720"/>
            <a:ext cx="2702257" cy="523220"/>
          </a:xfrm>
          <a:prstGeom prst="rect">
            <a:avLst/>
          </a:prstGeom>
          <a:noFill/>
        </p:spPr>
        <p:txBody>
          <a:bodyPr wrap="square" rtlCol="0">
            <a:spAutoFit/>
          </a:bodyPr>
          <a:lstStyle/>
          <a:p>
            <a:r>
              <a:rPr lang="en-US" sz="2800" i="0" dirty="0" smtClean="0">
                <a:solidFill>
                  <a:schemeClr val="accent6"/>
                </a:solidFill>
                <a:latin typeface="Berlin Sans FB Demi" pitchFamily="34" charset="0"/>
              </a:rPr>
              <a:t>Thank you.</a:t>
            </a:r>
            <a:endParaRPr lang="en-US" sz="2800" i="0" dirty="0">
              <a:solidFill>
                <a:schemeClr val="accent6"/>
              </a:solidFill>
              <a:latin typeface="Berlin Sans FB Dem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Graph Spanners </a:t>
            </a:r>
            <a:r>
              <a:rPr lang="en-US" sz="2500" i="0" smtClean="0">
                <a:solidFill>
                  <a:srgbClr val="990033"/>
                </a:solidFill>
                <a:latin typeface="Calibri" pitchFamily="34" charset="0"/>
                <a:cs typeface="Times New Roman" pitchFamily="18" charset="0"/>
              </a:rPr>
              <a:t>[Awerbuch85,Peleg Schäffer89]</a:t>
            </a:r>
          </a:p>
        </p:txBody>
      </p:sp>
      <p:sp>
        <p:nvSpPr>
          <p:cNvPr id="3" name="Content Placeholder 2"/>
          <p:cNvSpPr>
            <a:spLocks noGrp="1"/>
          </p:cNvSpPr>
          <p:nvPr>
            <p:ph idx="1"/>
          </p:nvPr>
        </p:nvSpPr>
        <p:spPr>
          <a:xfrm>
            <a:off x="246063" y="1027113"/>
            <a:ext cx="8758237" cy="5257800"/>
          </a:xfrm>
        </p:spPr>
        <p:txBody>
          <a:bodyPr/>
          <a:lstStyle/>
          <a:p>
            <a:pPr algn="ctr" eaLnBrk="1" hangingPunct="1">
              <a:buFontTx/>
              <a:buNone/>
            </a:pPr>
            <a:r>
              <a:rPr lang="en-US" sz="2800" smtClean="0"/>
              <a:t>A subgraph </a:t>
            </a:r>
            <a:r>
              <a:rPr lang="en-US" sz="2800" i="1" smtClean="0">
                <a:solidFill>
                  <a:srgbClr val="003300"/>
                </a:solidFill>
              </a:rPr>
              <a:t>H</a:t>
            </a:r>
            <a:r>
              <a:rPr lang="en-US" sz="2800" smtClean="0"/>
              <a:t> of a graph </a:t>
            </a:r>
            <a:r>
              <a:rPr lang="en-US" sz="2800" i="1" smtClean="0"/>
              <a:t>G </a:t>
            </a:r>
            <a:r>
              <a:rPr lang="en-US" sz="2800" smtClean="0"/>
              <a:t>is a </a:t>
            </a:r>
            <a:r>
              <a:rPr lang="en-US" sz="2800" i="1" smtClean="0">
                <a:solidFill>
                  <a:srgbClr val="0033CC"/>
                </a:solidFill>
              </a:rPr>
              <a:t>k</a:t>
            </a:r>
            <a:r>
              <a:rPr lang="en-US" sz="2800" smtClean="0">
                <a:solidFill>
                  <a:srgbClr val="FF0000"/>
                </a:solidFill>
              </a:rPr>
              <a:t>-spanner</a:t>
            </a:r>
            <a:r>
              <a:rPr lang="en-US" sz="2800" smtClean="0"/>
              <a:t> </a:t>
            </a:r>
          </a:p>
          <a:p>
            <a:pPr algn="ctr" eaLnBrk="1" hangingPunct="1">
              <a:buFontTx/>
              <a:buNone/>
            </a:pPr>
            <a:r>
              <a:rPr lang="en-US" sz="2800" smtClean="0"/>
              <a:t>if for all pairs of vertices </a:t>
            </a:r>
            <a:r>
              <a:rPr lang="en-US" sz="2800" i="1" smtClean="0">
                <a:solidFill>
                  <a:srgbClr val="003300"/>
                </a:solidFill>
              </a:rPr>
              <a:t>u</a:t>
            </a:r>
            <a:r>
              <a:rPr lang="en-US" sz="2800" smtClean="0">
                <a:solidFill>
                  <a:srgbClr val="003300"/>
                </a:solidFill>
              </a:rPr>
              <a:t>, </a:t>
            </a:r>
            <a:r>
              <a:rPr lang="en-US" sz="2800" i="1" smtClean="0">
                <a:solidFill>
                  <a:srgbClr val="003300"/>
                </a:solidFill>
              </a:rPr>
              <a:t>v</a:t>
            </a:r>
            <a:r>
              <a:rPr lang="en-US" sz="2800" smtClean="0"/>
              <a:t> in </a:t>
            </a:r>
            <a:r>
              <a:rPr lang="en-US" sz="2800" i="1" smtClean="0">
                <a:solidFill>
                  <a:srgbClr val="003300"/>
                </a:solidFill>
              </a:rPr>
              <a:t>G</a:t>
            </a:r>
            <a:r>
              <a:rPr lang="en-US" sz="2800" smtClean="0"/>
              <a:t>,       </a:t>
            </a:r>
          </a:p>
          <a:p>
            <a:pPr algn="ctr" eaLnBrk="1" hangingPunct="1">
              <a:buFontTx/>
              <a:buNone/>
            </a:pPr>
            <a:r>
              <a:rPr lang="en-US" sz="2800" i="1" smtClean="0">
                <a:solidFill>
                  <a:srgbClr val="003300"/>
                </a:solidFill>
              </a:rPr>
              <a:t>d</a:t>
            </a:r>
            <a:r>
              <a:rPr lang="en-US" sz="2800" i="1" baseline="-25000" smtClean="0">
                <a:solidFill>
                  <a:srgbClr val="003300"/>
                </a:solidFill>
              </a:rPr>
              <a:t>H</a:t>
            </a:r>
            <a:r>
              <a:rPr lang="en-US" sz="2800" i="1" smtClean="0">
                <a:solidFill>
                  <a:srgbClr val="003300"/>
                </a:solidFill>
              </a:rPr>
              <a:t>(u,v) ≤ </a:t>
            </a:r>
            <a:r>
              <a:rPr lang="en-US" sz="2800" i="1" smtClean="0">
                <a:solidFill>
                  <a:srgbClr val="0033CC"/>
                </a:solidFill>
              </a:rPr>
              <a:t>k</a:t>
            </a:r>
            <a:r>
              <a:rPr lang="en-US" sz="2800" i="1" smtClean="0">
                <a:solidFill>
                  <a:srgbClr val="003300"/>
                </a:solidFill>
              </a:rPr>
              <a:t> d</a:t>
            </a:r>
            <a:r>
              <a:rPr lang="en-US" sz="2800" i="1" baseline="-25000" smtClean="0">
                <a:solidFill>
                  <a:srgbClr val="003300"/>
                </a:solidFill>
              </a:rPr>
              <a:t>G</a:t>
            </a:r>
            <a:r>
              <a:rPr lang="en-US" sz="2800" i="1" smtClean="0">
                <a:solidFill>
                  <a:srgbClr val="003300"/>
                </a:solidFill>
              </a:rPr>
              <a:t>(u,v)</a:t>
            </a:r>
          </a:p>
          <a:p>
            <a:pPr eaLnBrk="1" hangingPunct="1">
              <a:buFontTx/>
              <a:buNone/>
            </a:pPr>
            <a:endParaRPr lang="en-US" sz="2800" smtClean="0"/>
          </a:p>
          <a:p>
            <a:pPr eaLnBrk="1" hangingPunct="1">
              <a:buFontTx/>
              <a:buNone/>
            </a:pPr>
            <a:endParaRPr lang="en-US" sz="2800" smtClean="0"/>
          </a:p>
          <a:p>
            <a:pPr eaLnBrk="1" hangingPunct="1">
              <a:buFontTx/>
              <a:buNone/>
            </a:pPr>
            <a:endParaRPr lang="en-US" sz="2800" smtClean="0"/>
          </a:p>
          <a:p>
            <a:pPr eaLnBrk="1" hangingPunct="1">
              <a:buFontTx/>
              <a:buNone/>
            </a:pPr>
            <a:endParaRPr lang="en-US" sz="2800" smtClean="0"/>
          </a:p>
          <a:p>
            <a:pPr eaLnBrk="1" hangingPunct="1">
              <a:buFontTx/>
              <a:buNone/>
            </a:pPr>
            <a:endParaRPr lang="en-US" sz="2800" smtClean="0"/>
          </a:p>
          <a:p>
            <a:pPr eaLnBrk="1" hangingPunct="1">
              <a:buFontTx/>
              <a:buNone/>
            </a:pPr>
            <a:endParaRPr lang="en-US" sz="2800" smtClean="0"/>
          </a:p>
          <a:p>
            <a:pPr eaLnBrk="1" hangingPunct="1">
              <a:buFontTx/>
              <a:buNone/>
            </a:pPr>
            <a:r>
              <a:rPr lang="en-US" sz="2800" smtClean="0">
                <a:solidFill>
                  <a:srgbClr val="0033CC"/>
                </a:solidFill>
              </a:rPr>
              <a:t>Goal</a:t>
            </a:r>
            <a:r>
              <a:rPr lang="en-US" sz="2800" smtClean="0"/>
              <a:t>: find a sparsest </a:t>
            </a:r>
            <a:r>
              <a:rPr lang="en-US" sz="2800" i="1" smtClean="0">
                <a:solidFill>
                  <a:srgbClr val="0033CC"/>
                </a:solidFill>
              </a:rPr>
              <a:t>k</a:t>
            </a:r>
            <a:r>
              <a:rPr lang="en-US" sz="2800" smtClean="0"/>
              <a:t>-spanner</a:t>
            </a:r>
          </a:p>
        </p:txBody>
      </p:sp>
      <p:sp>
        <p:nvSpPr>
          <p:cNvPr id="3077" name="Oval 22"/>
          <p:cNvSpPr>
            <a:spLocks noChangeArrowheads="1"/>
          </p:cNvSpPr>
          <p:nvPr/>
        </p:nvSpPr>
        <p:spPr bwMode="auto">
          <a:xfrm>
            <a:off x="5532438" y="3579813"/>
            <a:ext cx="169862" cy="168275"/>
          </a:xfrm>
          <a:prstGeom prst="ellipse">
            <a:avLst/>
          </a:prstGeom>
          <a:solidFill>
            <a:srgbClr val="0033CC"/>
          </a:solidFill>
          <a:ln w="9525">
            <a:solidFill>
              <a:schemeClr val="tx1"/>
            </a:solidFill>
            <a:round/>
            <a:headEnd/>
            <a:tailEnd/>
          </a:ln>
        </p:spPr>
        <p:txBody>
          <a:bodyPr wrap="none" anchor="ctr"/>
          <a:lstStyle/>
          <a:p>
            <a:endParaRPr lang="en-US">
              <a:solidFill>
                <a:srgbClr val="0033CC"/>
              </a:solidFill>
              <a:latin typeface="Calibri" pitchFamily="34" charset="0"/>
            </a:endParaRPr>
          </a:p>
        </p:txBody>
      </p:sp>
      <p:sp>
        <p:nvSpPr>
          <p:cNvPr id="3078" name="Oval 23"/>
          <p:cNvSpPr>
            <a:spLocks noChangeArrowheads="1"/>
          </p:cNvSpPr>
          <p:nvPr/>
        </p:nvSpPr>
        <p:spPr bwMode="auto">
          <a:xfrm>
            <a:off x="6392863" y="3579813"/>
            <a:ext cx="169862" cy="168275"/>
          </a:xfrm>
          <a:prstGeom prst="ellipse">
            <a:avLst/>
          </a:prstGeom>
          <a:solidFill>
            <a:srgbClr val="0033CC"/>
          </a:solidFill>
          <a:ln w="9525">
            <a:solidFill>
              <a:schemeClr val="tx1"/>
            </a:solidFill>
            <a:round/>
            <a:headEnd/>
            <a:tailEnd/>
          </a:ln>
        </p:spPr>
        <p:txBody>
          <a:bodyPr wrap="none" anchor="ctr"/>
          <a:lstStyle/>
          <a:p>
            <a:endParaRPr lang="en-US">
              <a:solidFill>
                <a:srgbClr val="0033CC"/>
              </a:solidFill>
              <a:latin typeface="Calibri" pitchFamily="34" charset="0"/>
            </a:endParaRPr>
          </a:p>
        </p:txBody>
      </p:sp>
      <p:sp>
        <p:nvSpPr>
          <p:cNvPr id="3079" name="Oval 24"/>
          <p:cNvSpPr>
            <a:spLocks noChangeArrowheads="1"/>
          </p:cNvSpPr>
          <p:nvPr/>
        </p:nvSpPr>
        <p:spPr bwMode="auto">
          <a:xfrm>
            <a:off x="7292975" y="4270375"/>
            <a:ext cx="169863" cy="169863"/>
          </a:xfrm>
          <a:prstGeom prst="ellipse">
            <a:avLst/>
          </a:prstGeom>
          <a:solidFill>
            <a:srgbClr val="0033CC"/>
          </a:solidFill>
          <a:ln w="9525">
            <a:solidFill>
              <a:schemeClr val="tx1"/>
            </a:solidFill>
            <a:round/>
            <a:headEnd/>
            <a:tailEnd/>
          </a:ln>
        </p:spPr>
        <p:txBody>
          <a:bodyPr wrap="none" anchor="ctr"/>
          <a:lstStyle/>
          <a:p>
            <a:endParaRPr lang="en-US">
              <a:solidFill>
                <a:srgbClr val="0033CC"/>
              </a:solidFill>
              <a:latin typeface="Calibri" pitchFamily="34" charset="0"/>
            </a:endParaRPr>
          </a:p>
        </p:txBody>
      </p:sp>
      <p:sp>
        <p:nvSpPr>
          <p:cNvPr id="3080" name="Oval 25"/>
          <p:cNvSpPr>
            <a:spLocks noChangeArrowheads="1"/>
          </p:cNvSpPr>
          <p:nvPr/>
        </p:nvSpPr>
        <p:spPr bwMode="auto">
          <a:xfrm>
            <a:off x="7292975" y="2947988"/>
            <a:ext cx="169863" cy="169862"/>
          </a:xfrm>
          <a:prstGeom prst="ellipse">
            <a:avLst/>
          </a:prstGeom>
          <a:solidFill>
            <a:srgbClr val="0033CC"/>
          </a:solidFill>
          <a:ln w="9525">
            <a:solidFill>
              <a:schemeClr val="tx1"/>
            </a:solidFill>
            <a:round/>
            <a:headEnd/>
            <a:tailEnd/>
          </a:ln>
        </p:spPr>
        <p:txBody>
          <a:bodyPr wrap="none" anchor="ctr"/>
          <a:lstStyle/>
          <a:p>
            <a:endParaRPr lang="en-US">
              <a:solidFill>
                <a:srgbClr val="0033CC"/>
              </a:solidFill>
              <a:latin typeface="Calibri" pitchFamily="34" charset="0"/>
            </a:endParaRPr>
          </a:p>
        </p:txBody>
      </p:sp>
      <p:sp>
        <p:nvSpPr>
          <p:cNvPr id="3081" name="Oval 26"/>
          <p:cNvSpPr>
            <a:spLocks noChangeArrowheads="1"/>
          </p:cNvSpPr>
          <p:nvPr/>
        </p:nvSpPr>
        <p:spPr bwMode="auto">
          <a:xfrm>
            <a:off x="7307263" y="3579813"/>
            <a:ext cx="169862" cy="168275"/>
          </a:xfrm>
          <a:prstGeom prst="ellipse">
            <a:avLst/>
          </a:prstGeom>
          <a:solidFill>
            <a:srgbClr val="0033CC"/>
          </a:solidFill>
          <a:ln w="9525">
            <a:solidFill>
              <a:schemeClr val="tx1"/>
            </a:solidFill>
            <a:round/>
            <a:headEnd/>
            <a:tailEnd/>
          </a:ln>
        </p:spPr>
        <p:txBody>
          <a:bodyPr wrap="none" anchor="ctr"/>
          <a:lstStyle/>
          <a:p>
            <a:endParaRPr lang="en-US">
              <a:solidFill>
                <a:srgbClr val="0033CC"/>
              </a:solidFill>
              <a:latin typeface="Calibri" pitchFamily="34" charset="0"/>
            </a:endParaRPr>
          </a:p>
        </p:txBody>
      </p:sp>
      <p:sp>
        <p:nvSpPr>
          <p:cNvPr id="3082" name="Oval 27"/>
          <p:cNvSpPr>
            <a:spLocks noChangeArrowheads="1"/>
          </p:cNvSpPr>
          <p:nvPr/>
        </p:nvSpPr>
        <p:spPr bwMode="auto">
          <a:xfrm>
            <a:off x="5532438" y="3001963"/>
            <a:ext cx="169862" cy="169862"/>
          </a:xfrm>
          <a:prstGeom prst="ellipse">
            <a:avLst/>
          </a:prstGeom>
          <a:solidFill>
            <a:srgbClr val="0033CC"/>
          </a:solidFill>
          <a:ln w="9525">
            <a:solidFill>
              <a:schemeClr val="tx1"/>
            </a:solidFill>
            <a:round/>
            <a:headEnd/>
            <a:tailEnd/>
          </a:ln>
        </p:spPr>
        <p:txBody>
          <a:bodyPr wrap="none" anchor="ctr"/>
          <a:lstStyle/>
          <a:p>
            <a:endParaRPr lang="en-US">
              <a:solidFill>
                <a:srgbClr val="0033CC"/>
              </a:solidFill>
              <a:latin typeface="Calibri" pitchFamily="34" charset="0"/>
            </a:endParaRPr>
          </a:p>
        </p:txBody>
      </p:sp>
      <p:sp>
        <p:nvSpPr>
          <p:cNvPr id="3083" name="Oval 28"/>
          <p:cNvSpPr>
            <a:spLocks noChangeArrowheads="1"/>
          </p:cNvSpPr>
          <p:nvPr/>
        </p:nvSpPr>
        <p:spPr bwMode="auto">
          <a:xfrm>
            <a:off x="5546725" y="4265613"/>
            <a:ext cx="169863" cy="168275"/>
          </a:xfrm>
          <a:prstGeom prst="ellipse">
            <a:avLst/>
          </a:prstGeom>
          <a:solidFill>
            <a:srgbClr val="0033CC"/>
          </a:solidFill>
          <a:ln w="9525">
            <a:solidFill>
              <a:schemeClr val="tx1"/>
            </a:solidFill>
            <a:round/>
            <a:headEnd/>
            <a:tailEnd/>
          </a:ln>
        </p:spPr>
        <p:txBody>
          <a:bodyPr wrap="none" anchor="ctr"/>
          <a:lstStyle/>
          <a:p>
            <a:endParaRPr lang="en-US">
              <a:solidFill>
                <a:srgbClr val="0033CC"/>
              </a:solidFill>
              <a:latin typeface="Calibri" pitchFamily="34" charset="0"/>
            </a:endParaRPr>
          </a:p>
        </p:txBody>
      </p:sp>
      <p:sp>
        <p:nvSpPr>
          <p:cNvPr id="3084" name="Line 29"/>
          <p:cNvSpPr>
            <a:spLocks noChangeShapeType="1"/>
          </p:cNvSpPr>
          <p:nvPr/>
        </p:nvSpPr>
        <p:spPr bwMode="auto">
          <a:xfrm flipV="1">
            <a:off x="5707063" y="3732213"/>
            <a:ext cx="685800" cy="609600"/>
          </a:xfrm>
          <a:prstGeom prst="line">
            <a:avLst/>
          </a:prstGeom>
          <a:noFill/>
          <a:ln w="41275">
            <a:solidFill>
              <a:schemeClr val="tx1"/>
            </a:solidFill>
            <a:round/>
            <a:headEnd/>
            <a:tailEnd type="arrow" w="med" len="med"/>
          </a:ln>
        </p:spPr>
        <p:txBody>
          <a:bodyPr/>
          <a:lstStyle/>
          <a:p>
            <a:endParaRPr lang="en-US"/>
          </a:p>
        </p:txBody>
      </p:sp>
      <p:sp>
        <p:nvSpPr>
          <p:cNvPr id="3085" name="Line 30"/>
          <p:cNvSpPr>
            <a:spLocks noChangeShapeType="1"/>
          </p:cNvSpPr>
          <p:nvPr/>
        </p:nvSpPr>
        <p:spPr bwMode="auto">
          <a:xfrm>
            <a:off x="5707063" y="3122613"/>
            <a:ext cx="700087" cy="484187"/>
          </a:xfrm>
          <a:prstGeom prst="line">
            <a:avLst/>
          </a:prstGeom>
          <a:noFill/>
          <a:ln w="41275">
            <a:solidFill>
              <a:schemeClr val="tx1"/>
            </a:solidFill>
            <a:round/>
            <a:headEnd/>
            <a:tailEnd type="arrow" w="med" len="med"/>
          </a:ln>
        </p:spPr>
        <p:txBody>
          <a:bodyPr/>
          <a:lstStyle/>
          <a:p>
            <a:endParaRPr lang="en-US"/>
          </a:p>
        </p:txBody>
      </p:sp>
      <p:sp>
        <p:nvSpPr>
          <p:cNvPr id="3086" name="Line 31"/>
          <p:cNvSpPr>
            <a:spLocks noChangeShapeType="1"/>
          </p:cNvSpPr>
          <p:nvPr/>
        </p:nvSpPr>
        <p:spPr bwMode="auto">
          <a:xfrm flipV="1">
            <a:off x="5707063" y="3656013"/>
            <a:ext cx="685800" cy="0"/>
          </a:xfrm>
          <a:prstGeom prst="line">
            <a:avLst/>
          </a:prstGeom>
          <a:noFill/>
          <a:ln w="41275">
            <a:solidFill>
              <a:schemeClr val="tx1"/>
            </a:solidFill>
            <a:round/>
            <a:headEnd/>
            <a:tailEnd type="arrow" w="med" len="med"/>
          </a:ln>
        </p:spPr>
        <p:txBody>
          <a:bodyPr/>
          <a:lstStyle/>
          <a:p>
            <a:endParaRPr lang="en-US"/>
          </a:p>
        </p:txBody>
      </p:sp>
      <p:sp>
        <p:nvSpPr>
          <p:cNvPr id="3087" name="Line 33"/>
          <p:cNvSpPr>
            <a:spLocks noChangeShapeType="1"/>
          </p:cNvSpPr>
          <p:nvPr/>
        </p:nvSpPr>
        <p:spPr bwMode="auto">
          <a:xfrm flipV="1">
            <a:off x="5721350" y="4368800"/>
            <a:ext cx="1600200" cy="0"/>
          </a:xfrm>
          <a:prstGeom prst="line">
            <a:avLst/>
          </a:prstGeom>
          <a:noFill/>
          <a:ln w="41275">
            <a:solidFill>
              <a:schemeClr val="tx1"/>
            </a:solidFill>
            <a:round/>
            <a:headEnd/>
            <a:tailEnd type="arrow" w="med" len="med"/>
          </a:ln>
        </p:spPr>
        <p:txBody>
          <a:bodyPr/>
          <a:lstStyle/>
          <a:p>
            <a:endParaRPr lang="en-US"/>
          </a:p>
        </p:txBody>
      </p:sp>
      <p:sp>
        <p:nvSpPr>
          <p:cNvPr id="3088" name="Line 34"/>
          <p:cNvSpPr>
            <a:spLocks noChangeShapeType="1"/>
          </p:cNvSpPr>
          <p:nvPr/>
        </p:nvSpPr>
        <p:spPr bwMode="auto">
          <a:xfrm flipV="1">
            <a:off x="6621463" y="3656013"/>
            <a:ext cx="685800" cy="0"/>
          </a:xfrm>
          <a:prstGeom prst="line">
            <a:avLst/>
          </a:prstGeom>
          <a:noFill/>
          <a:ln w="41275">
            <a:solidFill>
              <a:schemeClr val="tx1"/>
            </a:solidFill>
            <a:round/>
            <a:headEnd/>
            <a:tailEnd type="arrow" w="med" len="med"/>
          </a:ln>
        </p:spPr>
        <p:txBody>
          <a:bodyPr/>
          <a:lstStyle/>
          <a:p>
            <a:endParaRPr lang="en-US"/>
          </a:p>
        </p:txBody>
      </p:sp>
      <p:sp>
        <p:nvSpPr>
          <p:cNvPr id="3089" name="Line 35"/>
          <p:cNvSpPr>
            <a:spLocks noChangeShapeType="1"/>
          </p:cNvSpPr>
          <p:nvPr/>
        </p:nvSpPr>
        <p:spPr bwMode="auto">
          <a:xfrm flipV="1">
            <a:off x="6621463" y="3046413"/>
            <a:ext cx="685800" cy="533400"/>
          </a:xfrm>
          <a:prstGeom prst="line">
            <a:avLst/>
          </a:prstGeom>
          <a:noFill/>
          <a:ln w="41275">
            <a:solidFill>
              <a:schemeClr val="tx1"/>
            </a:solidFill>
            <a:round/>
            <a:headEnd/>
            <a:tailEnd type="arrow" w="med" len="med"/>
          </a:ln>
        </p:spPr>
        <p:txBody>
          <a:bodyPr/>
          <a:lstStyle/>
          <a:p>
            <a:endParaRPr lang="en-US"/>
          </a:p>
        </p:txBody>
      </p:sp>
      <p:sp>
        <p:nvSpPr>
          <p:cNvPr id="3090" name="Oval 60"/>
          <p:cNvSpPr>
            <a:spLocks noChangeArrowheads="1"/>
          </p:cNvSpPr>
          <p:nvPr/>
        </p:nvSpPr>
        <p:spPr bwMode="auto">
          <a:xfrm>
            <a:off x="1493838" y="3579813"/>
            <a:ext cx="169862" cy="168275"/>
          </a:xfrm>
          <a:prstGeom prst="ellipse">
            <a:avLst/>
          </a:prstGeom>
          <a:solidFill>
            <a:srgbClr val="0033CC"/>
          </a:solidFill>
          <a:ln w="9525">
            <a:solidFill>
              <a:schemeClr val="tx1"/>
            </a:solidFill>
            <a:round/>
            <a:headEnd/>
            <a:tailEnd/>
          </a:ln>
        </p:spPr>
        <p:txBody>
          <a:bodyPr wrap="none" anchor="ctr"/>
          <a:lstStyle/>
          <a:p>
            <a:endParaRPr lang="en-US">
              <a:solidFill>
                <a:srgbClr val="0033CC"/>
              </a:solidFill>
              <a:latin typeface="Calibri" pitchFamily="34" charset="0"/>
            </a:endParaRPr>
          </a:p>
        </p:txBody>
      </p:sp>
      <p:sp>
        <p:nvSpPr>
          <p:cNvPr id="3091" name="Oval 61"/>
          <p:cNvSpPr>
            <a:spLocks noChangeArrowheads="1"/>
          </p:cNvSpPr>
          <p:nvPr/>
        </p:nvSpPr>
        <p:spPr bwMode="auto">
          <a:xfrm>
            <a:off x="2354263" y="3579813"/>
            <a:ext cx="169862" cy="168275"/>
          </a:xfrm>
          <a:prstGeom prst="ellipse">
            <a:avLst/>
          </a:prstGeom>
          <a:solidFill>
            <a:srgbClr val="0033CC"/>
          </a:solidFill>
          <a:ln w="9525">
            <a:solidFill>
              <a:schemeClr val="tx1"/>
            </a:solidFill>
            <a:round/>
            <a:headEnd/>
            <a:tailEnd/>
          </a:ln>
        </p:spPr>
        <p:txBody>
          <a:bodyPr wrap="none" anchor="ctr"/>
          <a:lstStyle/>
          <a:p>
            <a:endParaRPr lang="en-US">
              <a:solidFill>
                <a:srgbClr val="0033CC"/>
              </a:solidFill>
              <a:latin typeface="Calibri" pitchFamily="34" charset="0"/>
            </a:endParaRPr>
          </a:p>
        </p:txBody>
      </p:sp>
      <p:sp>
        <p:nvSpPr>
          <p:cNvPr id="3092" name="Oval 62"/>
          <p:cNvSpPr>
            <a:spLocks noChangeArrowheads="1"/>
          </p:cNvSpPr>
          <p:nvPr/>
        </p:nvSpPr>
        <p:spPr bwMode="auto">
          <a:xfrm>
            <a:off x="3268663" y="4229100"/>
            <a:ext cx="169862" cy="169863"/>
          </a:xfrm>
          <a:prstGeom prst="ellipse">
            <a:avLst/>
          </a:prstGeom>
          <a:solidFill>
            <a:srgbClr val="0033CC"/>
          </a:solidFill>
          <a:ln w="9525">
            <a:solidFill>
              <a:schemeClr val="tx1"/>
            </a:solidFill>
            <a:round/>
            <a:headEnd/>
            <a:tailEnd/>
          </a:ln>
        </p:spPr>
        <p:txBody>
          <a:bodyPr wrap="none" anchor="ctr"/>
          <a:lstStyle/>
          <a:p>
            <a:endParaRPr lang="en-US">
              <a:solidFill>
                <a:srgbClr val="0033CC"/>
              </a:solidFill>
              <a:latin typeface="Calibri" pitchFamily="34" charset="0"/>
            </a:endParaRPr>
          </a:p>
        </p:txBody>
      </p:sp>
      <p:sp>
        <p:nvSpPr>
          <p:cNvPr id="3093" name="Oval 63"/>
          <p:cNvSpPr>
            <a:spLocks noChangeArrowheads="1"/>
          </p:cNvSpPr>
          <p:nvPr/>
        </p:nvSpPr>
        <p:spPr bwMode="auto">
          <a:xfrm>
            <a:off x="3268663" y="2894013"/>
            <a:ext cx="169862" cy="168275"/>
          </a:xfrm>
          <a:prstGeom prst="ellipse">
            <a:avLst/>
          </a:prstGeom>
          <a:solidFill>
            <a:srgbClr val="0033CC"/>
          </a:solidFill>
          <a:ln w="9525">
            <a:solidFill>
              <a:schemeClr val="tx1"/>
            </a:solidFill>
            <a:round/>
            <a:headEnd/>
            <a:tailEnd/>
          </a:ln>
        </p:spPr>
        <p:txBody>
          <a:bodyPr wrap="none" anchor="ctr"/>
          <a:lstStyle/>
          <a:p>
            <a:endParaRPr lang="en-US">
              <a:solidFill>
                <a:srgbClr val="0033CC"/>
              </a:solidFill>
              <a:latin typeface="Calibri" pitchFamily="34" charset="0"/>
            </a:endParaRPr>
          </a:p>
        </p:txBody>
      </p:sp>
      <p:sp>
        <p:nvSpPr>
          <p:cNvPr id="3094" name="Oval 64"/>
          <p:cNvSpPr>
            <a:spLocks noChangeArrowheads="1"/>
          </p:cNvSpPr>
          <p:nvPr/>
        </p:nvSpPr>
        <p:spPr bwMode="auto">
          <a:xfrm>
            <a:off x="3268663" y="3579813"/>
            <a:ext cx="169862" cy="168275"/>
          </a:xfrm>
          <a:prstGeom prst="ellipse">
            <a:avLst/>
          </a:prstGeom>
          <a:solidFill>
            <a:srgbClr val="0033CC"/>
          </a:solidFill>
          <a:ln w="9525">
            <a:solidFill>
              <a:schemeClr val="tx1"/>
            </a:solidFill>
            <a:round/>
            <a:headEnd/>
            <a:tailEnd/>
          </a:ln>
        </p:spPr>
        <p:txBody>
          <a:bodyPr wrap="none" anchor="ctr"/>
          <a:lstStyle/>
          <a:p>
            <a:endParaRPr lang="en-US">
              <a:solidFill>
                <a:srgbClr val="0033CC"/>
              </a:solidFill>
              <a:latin typeface="Calibri" pitchFamily="34" charset="0"/>
            </a:endParaRPr>
          </a:p>
        </p:txBody>
      </p:sp>
      <p:sp>
        <p:nvSpPr>
          <p:cNvPr id="3095" name="Oval 65"/>
          <p:cNvSpPr>
            <a:spLocks noChangeArrowheads="1"/>
          </p:cNvSpPr>
          <p:nvPr/>
        </p:nvSpPr>
        <p:spPr bwMode="auto">
          <a:xfrm>
            <a:off x="1508125" y="2906713"/>
            <a:ext cx="169863" cy="169862"/>
          </a:xfrm>
          <a:prstGeom prst="ellipse">
            <a:avLst/>
          </a:prstGeom>
          <a:solidFill>
            <a:srgbClr val="0033CC"/>
          </a:solidFill>
          <a:ln w="9525">
            <a:solidFill>
              <a:schemeClr val="tx1"/>
            </a:solidFill>
            <a:round/>
            <a:headEnd/>
            <a:tailEnd/>
          </a:ln>
        </p:spPr>
        <p:txBody>
          <a:bodyPr wrap="none" anchor="ctr"/>
          <a:lstStyle/>
          <a:p>
            <a:endParaRPr lang="en-US">
              <a:solidFill>
                <a:srgbClr val="0033CC"/>
              </a:solidFill>
              <a:latin typeface="Calibri" pitchFamily="34" charset="0"/>
            </a:endParaRPr>
          </a:p>
        </p:txBody>
      </p:sp>
      <p:sp>
        <p:nvSpPr>
          <p:cNvPr id="3096" name="Oval 66"/>
          <p:cNvSpPr>
            <a:spLocks noChangeArrowheads="1"/>
          </p:cNvSpPr>
          <p:nvPr/>
        </p:nvSpPr>
        <p:spPr bwMode="auto">
          <a:xfrm>
            <a:off x="1493838" y="4265613"/>
            <a:ext cx="169862" cy="168275"/>
          </a:xfrm>
          <a:prstGeom prst="ellipse">
            <a:avLst/>
          </a:prstGeom>
          <a:solidFill>
            <a:srgbClr val="0033CC"/>
          </a:solidFill>
          <a:ln w="9525">
            <a:solidFill>
              <a:schemeClr val="tx1"/>
            </a:solidFill>
            <a:round/>
            <a:headEnd/>
            <a:tailEnd/>
          </a:ln>
        </p:spPr>
        <p:txBody>
          <a:bodyPr wrap="none" anchor="ctr"/>
          <a:lstStyle/>
          <a:p>
            <a:endParaRPr lang="en-US">
              <a:solidFill>
                <a:srgbClr val="0033CC"/>
              </a:solidFill>
              <a:latin typeface="Calibri" pitchFamily="34" charset="0"/>
            </a:endParaRPr>
          </a:p>
        </p:txBody>
      </p:sp>
      <p:sp>
        <p:nvSpPr>
          <p:cNvPr id="3097" name="Line 67"/>
          <p:cNvSpPr>
            <a:spLocks noChangeShapeType="1"/>
          </p:cNvSpPr>
          <p:nvPr/>
        </p:nvSpPr>
        <p:spPr bwMode="auto">
          <a:xfrm flipV="1">
            <a:off x="1668463" y="3732213"/>
            <a:ext cx="685800" cy="609600"/>
          </a:xfrm>
          <a:prstGeom prst="line">
            <a:avLst/>
          </a:prstGeom>
          <a:noFill/>
          <a:ln w="41275">
            <a:solidFill>
              <a:schemeClr val="tx1"/>
            </a:solidFill>
            <a:round/>
            <a:headEnd/>
            <a:tailEnd type="arrow" w="med" len="med"/>
          </a:ln>
        </p:spPr>
        <p:txBody>
          <a:bodyPr/>
          <a:lstStyle/>
          <a:p>
            <a:endParaRPr lang="en-US"/>
          </a:p>
        </p:txBody>
      </p:sp>
      <p:sp>
        <p:nvSpPr>
          <p:cNvPr id="3098" name="Line 68"/>
          <p:cNvSpPr>
            <a:spLocks noChangeShapeType="1"/>
          </p:cNvSpPr>
          <p:nvPr/>
        </p:nvSpPr>
        <p:spPr bwMode="auto">
          <a:xfrm>
            <a:off x="1654175" y="3065463"/>
            <a:ext cx="700088" cy="541337"/>
          </a:xfrm>
          <a:prstGeom prst="line">
            <a:avLst/>
          </a:prstGeom>
          <a:noFill/>
          <a:ln w="41275">
            <a:solidFill>
              <a:schemeClr val="tx1"/>
            </a:solidFill>
            <a:round/>
            <a:headEnd/>
            <a:tailEnd type="arrow" w="med" len="med"/>
          </a:ln>
        </p:spPr>
        <p:txBody>
          <a:bodyPr/>
          <a:lstStyle/>
          <a:p>
            <a:endParaRPr lang="en-US"/>
          </a:p>
        </p:txBody>
      </p:sp>
      <p:sp>
        <p:nvSpPr>
          <p:cNvPr id="3099" name="Line 69"/>
          <p:cNvSpPr>
            <a:spLocks noChangeShapeType="1"/>
          </p:cNvSpPr>
          <p:nvPr/>
        </p:nvSpPr>
        <p:spPr bwMode="auto">
          <a:xfrm flipV="1">
            <a:off x="1668463" y="3656013"/>
            <a:ext cx="685800" cy="0"/>
          </a:xfrm>
          <a:prstGeom prst="line">
            <a:avLst/>
          </a:prstGeom>
          <a:noFill/>
          <a:ln w="41275">
            <a:solidFill>
              <a:schemeClr val="tx1"/>
            </a:solidFill>
            <a:round/>
            <a:headEnd/>
            <a:tailEnd type="arrow" w="med" len="med"/>
          </a:ln>
        </p:spPr>
        <p:txBody>
          <a:bodyPr/>
          <a:lstStyle/>
          <a:p>
            <a:endParaRPr lang="en-US"/>
          </a:p>
        </p:txBody>
      </p:sp>
      <p:sp>
        <p:nvSpPr>
          <p:cNvPr id="3100" name="Line 70"/>
          <p:cNvSpPr>
            <a:spLocks noChangeShapeType="1"/>
          </p:cNvSpPr>
          <p:nvPr/>
        </p:nvSpPr>
        <p:spPr bwMode="auto">
          <a:xfrm flipV="1">
            <a:off x="1668463" y="4341813"/>
            <a:ext cx="1600200" cy="0"/>
          </a:xfrm>
          <a:prstGeom prst="line">
            <a:avLst/>
          </a:prstGeom>
          <a:noFill/>
          <a:ln w="41275">
            <a:solidFill>
              <a:schemeClr val="tx1"/>
            </a:solidFill>
            <a:round/>
            <a:headEnd/>
            <a:tailEnd type="arrow" w="med" len="med"/>
          </a:ln>
        </p:spPr>
        <p:txBody>
          <a:bodyPr/>
          <a:lstStyle/>
          <a:p>
            <a:endParaRPr lang="en-US"/>
          </a:p>
        </p:txBody>
      </p:sp>
      <p:sp>
        <p:nvSpPr>
          <p:cNvPr id="3101" name="Line 71"/>
          <p:cNvSpPr>
            <a:spLocks noChangeShapeType="1"/>
          </p:cNvSpPr>
          <p:nvPr/>
        </p:nvSpPr>
        <p:spPr bwMode="auto">
          <a:xfrm flipV="1">
            <a:off x="2582863" y="3656013"/>
            <a:ext cx="685800" cy="0"/>
          </a:xfrm>
          <a:prstGeom prst="line">
            <a:avLst/>
          </a:prstGeom>
          <a:noFill/>
          <a:ln w="41275">
            <a:solidFill>
              <a:schemeClr val="tx1"/>
            </a:solidFill>
            <a:round/>
            <a:headEnd/>
            <a:tailEnd type="arrow" w="med" len="med"/>
          </a:ln>
        </p:spPr>
        <p:txBody>
          <a:bodyPr/>
          <a:lstStyle/>
          <a:p>
            <a:endParaRPr lang="en-US"/>
          </a:p>
        </p:txBody>
      </p:sp>
      <p:sp>
        <p:nvSpPr>
          <p:cNvPr id="3102" name="Line 72"/>
          <p:cNvSpPr>
            <a:spLocks noChangeShapeType="1"/>
          </p:cNvSpPr>
          <p:nvPr/>
        </p:nvSpPr>
        <p:spPr bwMode="auto">
          <a:xfrm flipV="1">
            <a:off x="2582863" y="3046413"/>
            <a:ext cx="685800" cy="533400"/>
          </a:xfrm>
          <a:prstGeom prst="line">
            <a:avLst/>
          </a:prstGeom>
          <a:noFill/>
          <a:ln w="41275">
            <a:solidFill>
              <a:schemeClr val="tx1"/>
            </a:solidFill>
            <a:round/>
            <a:headEnd/>
            <a:tailEnd type="arrow" w="med" len="med"/>
          </a:ln>
        </p:spPr>
        <p:txBody>
          <a:bodyPr/>
          <a:lstStyle/>
          <a:p>
            <a:endParaRPr lang="en-US"/>
          </a:p>
        </p:txBody>
      </p:sp>
      <p:sp>
        <p:nvSpPr>
          <p:cNvPr id="3103" name="Line 73"/>
          <p:cNvSpPr>
            <a:spLocks noChangeShapeType="1"/>
          </p:cNvSpPr>
          <p:nvPr/>
        </p:nvSpPr>
        <p:spPr bwMode="auto">
          <a:xfrm flipV="1">
            <a:off x="1668463" y="3732213"/>
            <a:ext cx="1600200" cy="609600"/>
          </a:xfrm>
          <a:prstGeom prst="line">
            <a:avLst/>
          </a:prstGeom>
          <a:noFill/>
          <a:ln w="41275">
            <a:solidFill>
              <a:schemeClr val="tx1"/>
            </a:solidFill>
            <a:round/>
            <a:headEnd/>
            <a:tailEnd type="arrow" w="med" len="med"/>
          </a:ln>
        </p:spPr>
        <p:txBody>
          <a:bodyPr/>
          <a:lstStyle/>
          <a:p>
            <a:endParaRPr lang="en-US"/>
          </a:p>
        </p:txBody>
      </p:sp>
      <p:sp>
        <p:nvSpPr>
          <p:cNvPr id="3104" name="Line 74"/>
          <p:cNvSpPr>
            <a:spLocks noChangeShapeType="1"/>
          </p:cNvSpPr>
          <p:nvPr/>
        </p:nvSpPr>
        <p:spPr bwMode="auto">
          <a:xfrm flipV="1">
            <a:off x="1668463" y="3046413"/>
            <a:ext cx="1600200" cy="609600"/>
          </a:xfrm>
          <a:prstGeom prst="line">
            <a:avLst/>
          </a:prstGeom>
          <a:noFill/>
          <a:ln w="41275">
            <a:solidFill>
              <a:schemeClr val="tx1"/>
            </a:solidFill>
            <a:round/>
            <a:headEnd/>
            <a:tailEnd type="arrow" w="med" len="med"/>
          </a:ln>
        </p:spPr>
        <p:txBody>
          <a:bodyPr/>
          <a:lstStyle/>
          <a:p>
            <a:endParaRPr lang="en-US"/>
          </a:p>
        </p:txBody>
      </p:sp>
      <p:sp>
        <p:nvSpPr>
          <p:cNvPr id="3105" name="Line 75"/>
          <p:cNvSpPr>
            <a:spLocks noChangeShapeType="1"/>
          </p:cNvSpPr>
          <p:nvPr/>
        </p:nvSpPr>
        <p:spPr bwMode="auto">
          <a:xfrm flipV="1">
            <a:off x="1668463" y="2970213"/>
            <a:ext cx="1600200" cy="0"/>
          </a:xfrm>
          <a:prstGeom prst="line">
            <a:avLst/>
          </a:prstGeom>
          <a:noFill/>
          <a:ln w="41275">
            <a:solidFill>
              <a:schemeClr val="tx1"/>
            </a:solidFill>
            <a:round/>
            <a:headEnd/>
            <a:tailEnd type="arrow" w="med" len="med"/>
          </a:ln>
        </p:spPr>
        <p:txBody>
          <a:bodyPr/>
          <a:lstStyle/>
          <a:p>
            <a:endParaRPr lang="en-US"/>
          </a:p>
        </p:txBody>
      </p:sp>
      <p:sp>
        <p:nvSpPr>
          <p:cNvPr id="3106" name="Text Box 76"/>
          <p:cNvSpPr txBox="1">
            <a:spLocks noChangeArrowheads="1"/>
          </p:cNvSpPr>
          <p:nvPr/>
        </p:nvSpPr>
        <p:spPr bwMode="auto">
          <a:xfrm>
            <a:off x="1554163" y="4549775"/>
            <a:ext cx="1682750" cy="400050"/>
          </a:xfrm>
          <a:prstGeom prst="rect">
            <a:avLst/>
          </a:prstGeom>
          <a:noFill/>
          <a:ln w="9525">
            <a:noFill/>
            <a:miter lim="800000"/>
            <a:headEnd/>
            <a:tailEnd/>
          </a:ln>
        </p:spPr>
        <p:txBody>
          <a:bodyPr wrap="none">
            <a:spAutoFit/>
          </a:bodyPr>
          <a:lstStyle/>
          <a:p>
            <a:pPr algn="ctr"/>
            <a:r>
              <a:rPr lang="en-US">
                <a:latin typeface="Calibri" pitchFamily="34" charset="0"/>
              </a:rPr>
              <a:t>dense graph </a:t>
            </a:r>
            <a:r>
              <a:rPr lang="en-US">
                <a:solidFill>
                  <a:srgbClr val="003300"/>
                </a:solidFill>
                <a:latin typeface="Calibri" pitchFamily="34" charset="0"/>
              </a:rPr>
              <a:t>G</a:t>
            </a:r>
          </a:p>
        </p:txBody>
      </p:sp>
      <p:sp>
        <p:nvSpPr>
          <p:cNvPr id="3107" name="Text Box 77"/>
          <p:cNvSpPr txBox="1">
            <a:spLocks noChangeArrowheads="1"/>
          </p:cNvSpPr>
          <p:nvPr/>
        </p:nvSpPr>
        <p:spPr bwMode="auto">
          <a:xfrm>
            <a:off x="5478463" y="4549775"/>
            <a:ext cx="2108200" cy="400050"/>
          </a:xfrm>
          <a:prstGeom prst="rect">
            <a:avLst/>
          </a:prstGeom>
          <a:noFill/>
          <a:ln w="9525">
            <a:noFill/>
            <a:miter lim="800000"/>
            <a:headEnd/>
            <a:tailEnd/>
          </a:ln>
        </p:spPr>
        <p:txBody>
          <a:bodyPr wrap="none">
            <a:spAutoFit/>
          </a:bodyPr>
          <a:lstStyle/>
          <a:p>
            <a:r>
              <a:rPr lang="en-US">
                <a:latin typeface="Calibri" pitchFamily="34" charset="0"/>
              </a:rPr>
              <a:t>sparse subgraph </a:t>
            </a:r>
            <a:r>
              <a:rPr lang="en-US">
                <a:solidFill>
                  <a:srgbClr val="003300"/>
                </a:solidFill>
                <a:latin typeface="Calibri" pitchFamily="34" charset="0"/>
              </a:rPr>
              <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smtClean="0"/>
              <a:t>Transitive-Closure Spanners</a:t>
            </a:r>
          </a:p>
        </p:txBody>
      </p:sp>
      <p:sp>
        <p:nvSpPr>
          <p:cNvPr id="4100" name="Content Placeholder 2"/>
          <p:cNvSpPr>
            <a:spLocks noGrp="1"/>
          </p:cNvSpPr>
          <p:nvPr>
            <p:ph idx="1"/>
          </p:nvPr>
        </p:nvSpPr>
        <p:spPr>
          <a:xfrm>
            <a:off x="533400" y="1143000"/>
            <a:ext cx="8382000" cy="1573213"/>
          </a:xfrm>
        </p:spPr>
        <p:txBody>
          <a:bodyPr/>
          <a:lstStyle/>
          <a:p>
            <a:pPr algn="ctr" eaLnBrk="1" hangingPunct="1">
              <a:buFontTx/>
              <a:buNone/>
            </a:pPr>
            <a:r>
              <a:rPr lang="en-US" smtClean="0">
                <a:solidFill>
                  <a:srgbClr val="FF0000"/>
                </a:solidFill>
              </a:rPr>
              <a:t>Transitive closure </a:t>
            </a:r>
            <a:r>
              <a:rPr lang="en-US" smtClean="0"/>
              <a:t>TC(</a:t>
            </a:r>
            <a:r>
              <a:rPr lang="en-US" i="1" smtClean="0"/>
              <a:t>G</a:t>
            </a:r>
            <a:r>
              <a:rPr lang="en-US" smtClean="0"/>
              <a:t>) has an edge from </a:t>
            </a:r>
            <a:r>
              <a:rPr lang="en-US" i="1" smtClean="0"/>
              <a:t>u</a:t>
            </a:r>
            <a:r>
              <a:rPr lang="en-US" smtClean="0"/>
              <a:t> to </a:t>
            </a:r>
            <a:r>
              <a:rPr lang="en-US" i="1" smtClean="0"/>
              <a:t>v</a:t>
            </a:r>
            <a:r>
              <a:rPr lang="en-US" smtClean="0"/>
              <a:t> iff</a:t>
            </a:r>
          </a:p>
          <a:p>
            <a:pPr algn="ctr" eaLnBrk="1" hangingPunct="1">
              <a:buFontTx/>
              <a:buNone/>
            </a:pPr>
            <a:r>
              <a:rPr lang="en-US" i="1" smtClean="0">
                <a:solidFill>
                  <a:srgbClr val="003300"/>
                </a:solidFill>
              </a:rPr>
              <a:t>G </a:t>
            </a:r>
            <a:r>
              <a:rPr lang="en-US" smtClean="0">
                <a:solidFill>
                  <a:srgbClr val="003300"/>
                </a:solidFill>
              </a:rPr>
              <a:t>has a path from</a:t>
            </a:r>
            <a:r>
              <a:rPr lang="en-US" i="1" smtClean="0">
                <a:solidFill>
                  <a:srgbClr val="003300"/>
                </a:solidFill>
              </a:rPr>
              <a:t> u </a:t>
            </a:r>
            <a:r>
              <a:rPr lang="en-US" smtClean="0">
                <a:solidFill>
                  <a:srgbClr val="003300"/>
                </a:solidFill>
              </a:rPr>
              <a:t>to </a:t>
            </a:r>
            <a:r>
              <a:rPr lang="en-US" i="1" smtClean="0">
                <a:solidFill>
                  <a:srgbClr val="003300"/>
                </a:solidFill>
              </a:rPr>
              <a:t>v</a:t>
            </a:r>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p:txBody>
      </p:sp>
      <p:sp>
        <p:nvSpPr>
          <p:cNvPr id="19" name="Content Placeholder 2"/>
          <p:cNvSpPr>
            <a:spLocks noGrp="1"/>
          </p:cNvSpPr>
          <p:nvPr>
            <p:ph idx="1"/>
          </p:nvPr>
        </p:nvSpPr>
        <p:spPr>
          <a:xfrm>
            <a:off x="534988" y="3711575"/>
            <a:ext cx="8382000" cy="1573213"/>
          </a:xfrm>
        </p:spPr>
        <p:txBody>
          <a:bodyPr/>
          <a:lstStyle/>
          <a:p>
            <a:pPr algn="ctr" eaLnBrk="1" hangingPunct="1">
              <a:buFontTx/>
              <a:buNone/>
            </a:pPr>
            <a:r>
              <a:rPr lang="en-US" i="1" smtClean="0">
                <a:solidFill>
                  <a:srgbClr val="0033CC"/>
                </a:solidFill>
              </a:rPr>
              <a:t>k</a:t>
            </a:r>
            <a:r>
              <a:rPr lang="en-US" smtClean="0">
                <a:solidFill>
                  <a:srgbClr val="FF0000"/>
                </a:solidFill>
              </a:rPr>
              <a:t>-TC-spanner</a:t>
            </a:r>
            <a:r>
              <a:rPr lang="en-US" smtClean="0"/>
              <a:t> </a:t>
            </a:r>
            <a:r>
              <a:rPr lang="en-US" i="1" smtClean="0"/>
              <a:t>H </a:t>
            </a:r>
            <a:r>
              <a:rPr lang="en-US" smtClean="0"/>
              <a:t>of </a:t>
            </a:r>
            <a:r>
              <a:rPr lang="en-US" i="1" smtClean="0"/>
              <a:t>G</a:t>
            </a:r>
            <a:r>
              <a:rPr lang="en-US" smtClean="0"/>
              <a:t> has TC(</a:t>
            </a:r>
            <a:r>
              <a:rPr lang="en-US" i="1" smtClean="0"/>
              <a:t>H</a:t>
            </a:r>
            <a:r>
              <a:rPr lang="en-US" smtClean="0"/>
              <a:t>) = TC(</a:t>
            </a:r>
            <a:r>
              <a:rPr lang="en-US" i="1" smtClean="0"/>
              <a:t>G</a:t>
            </a:r>
            <a:r>
              <a:rPr lang="en-US" smtClean="0"/>
              <a:t>) and </a:t>
            </a:r>
            <a:r>
              <a:rPr lang="en-US" smtClean="0">
                <a:solidFill>
                  <a:srgbClr val="003300"/>
                </a:solidFill>
              </a:rPr>
              <a:t>d</a:t>
            </a:r>
            <a:r>
              <a:rPr lang="en-US" baseline="-25000" smtClean="0">
                <a:solidFill>
                  <a:srgbClr val="003300"/>
                </a:solidFill>
              </a:rPr>
              <a:t>H</a:t>
            </a:r>
            <a:r>
              <a:rPr lang="en-US" smtClean="0">
                <a:solidFill>
                  <a:srgbClr val="003300"/>
                </a:solidFill>
              </a:rPr>
              <a:t>(u,v</a:t>
            </a:r>
            <a:r>
              <a:rPr lang="en-US" i="1" smtClean="0">
                <a:solidFill>
                  <a:srgbClr val="003300"/>
                </a:solidFill>
              </a:rPr>
              <a:t>) </a:t>
            </a:r>
            <a:r>
              <a:rPr lang="en-US" smtClean="0">
                <a:solidFill>
                  <a:srgbClr val="003300"/>
                </a:solidFill>
              </a:rPr>
              <a:t>≤</a:t>
            </a:r>
            <a:r>
              <a:rPr lang="en-US" i="1" smtClean="0">
                <a:solidFill>
                  <a:srgbClr val="003300"/>
                </a:solidFill>
              </a:rPr>
              <a:t> </a:t>
            </a:r>
            <a:r>
              <a:rPr lang="en-US" i="1" smtClean="0">
                <a:solidFill>
                  <a:srgbClr val="0033CC"/>
                </a:solidFill>
              </a:rPr>
              <a:t>k</a:t>
            </a:r>
            <a:r>
              <a:rPr lang="en-US" smtClean="0"/>
              <a:t> iff</a:t>
            </a:r>
          </a:p>
          <a:p>
            <a:pPr algn="ctr" eaLnBrk="1" hangingPunct="1">
              <a:buFontTx/>
              <a:buNone/>
            </a:pPr>
            <a:r>
              <a:rPr lang="en-US" i="1" smtClean="0">
                <a:solidFill>
                  <a:srgbClr val="003300"/>
                </a:solidFill>
              </a:rPr>
              <a:t>G </a:t>
            </a:r>
            <a:r>
              <a:rPr lang="en-US" smtClean="0">
                <a:solidFill>
                  <a:srgbClr val="003300"/>
                </a:solidFill>
              </a:rPr>
              <a:t>has a path from</a:t>
            </a:r>
            <a:r>
              <a:rPr lang="en-US" i="1" smtClean="0">
                <a:solidFill>
                  <a:srgbClr val="003300"/>
                </a:solidFill>
              </a:rPr>
              <a:t> u </a:t>
            </a:r>
            <a:r>
              <a:rPr lang="en-US" smtClean="0">
                <a:solidFill>
                  <a:srgbClr val="003300"/>
                </a:solidFill>
              </a:rPr>
              <a:t>to </a:t>
            </a:r>
            <a:r>
              <a:rPr lang="en-US" i="1" smtClean="0">
                <a:solidFill>
                  <a:srgbClr val="003300"/>
                </a:solidFill>
              </a:rPr>
              <a:t>v</a:t>
            </a:r>
          </a:p>
          <a:p>
            <a:pPr algn="ctr" eaLnBrk="1" hangingPunct="1">
              <a:buFontTx/>
              <a:buNone/>
            </a:pPr>
            <a:endParaRPr lang="en-US" i="1" smtClean="0">
              <a:solidFill>
                <a:srgbClr val="003300"/>
              </a:solidFill>
            </a:endParaRPr>
          </a:p>
          <a:p>
            <a:pPr algn="ctr" eaLnBrk="1" hangingPunct="1">
              <a:buFontTx/>
              <a:buNone/>
            </a:pPr>
            <a:endParaRPr lang="en-US" i="1" smtClean="0">
              <a:solidFill>
                <a:srgbClr val="003300"/>
              </a:solidFill>
            </a:endParaRPr>
          </a:p>
          <a:p>
            <a:pPr algn="ctr" eaLnBrk="1" hangingPunct="1">
              <a:buFontTx/>
              <a:buNone/>
            </a:pPr>
            <a:r>
              <a:rPr lang="en-US" i="1" smtClean="0">
                <a:solidFill>
                  <a:srgbClr val="003300"/>
                </a:solidFill>
              </a:rPr>
              <a:t>Alternatively: </a:t>
            </a:r>
            <a:r>
              <a:rPr lang="en-US" i="1" smtClean="0">
                <a:solidFill>
                  <a:srgbClr val="0033CC"/>
                </a:solidFill>
              </a:rPr>
              <a:t>k</a:t>
            </a:r>
            <a:r>
              <a:rPr lang="en-US" smtClean="0">
                <a:solidFill>
                  <a:srgbClr val="FF0000"/>
                </a:solidFill>
              </a:rPr>
              <a:t>-TC-spanner</a:t>
            </a:r>
            <a:r>
              <a:rPr lang="en-US" smtClean="0">
                <a:solidFill>
                  <a:srgbClr val="003300"/>
                </a:solidFill>
              </a:rPr>
              <a:t> of </a:t>
            </a:r>
            <a:r>
              <a:rPr lang="en-US" i="1" smtClean="0">
                <a:solidFill>
                  <a:srgbClr val="003300"/>
                </a:solidFill>
              </a:rPr>
              <a:t>G</a:t>
            </a:r>
            <a:r>
              <a:rPr lang="en-US" smtClean="0">
                <a:solidFill>
                  <a:srgbClr val="003300"/>
                </a:solidFill>
              </a:rPr>
              <a:t> is a </a:t>
            </a:r>
            <a:r>
              <a:rPr lang="en-US" i="1" smtClean="0">
                <a:solidFill>
                  <a:srgbClr val="0033CC"/>
                </a:solidFill>
              </a:rPr>
              <a:t>k</a:t>
            </a:r>
            <a:r>
              <a:rPr lang="en-US" i="1" smtClean="0">
                <a:solidFill>
                  <a:srgbClr val="003300"/>
                </a:solidFill>
              </a:rPr>
              <a:t>-</a:t>
            </a:r>
            <a:r>
              <a:rPr lang="en-US" smtClean="0">
                <a:solidFill>
                  <a:srgbClr val="003300"/>
                </a:solidFill>
              </a:rPr>
              <a:t>spanner of TC(</a:t>
            </a:r>
            <a:r>
              <a:rPr lang="en-US" i="1" smtClean="0">
                <a:solidFill>
                  <a:srgbClr val="003300"/>
                </a:solidFill>
              </a:rPr>
              <a:t>G</a:t>
            </a:r>
            <a:r>
              <a:rPr lang="en-US" smtClean="0">
                <a:solidFill>
                  <a:srgbClr val="003300"/>
                </a:solidFill>
              </a:rPr>
              <a:t>)</a:t>
            </a:r>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p:txBody>
      </p:sp>
      <p:grpSp>
        <p:nvGrpSpPr>
          <p:cNvPr id="4102" name="Group 53"/>
          <p:cNvGrpSpPr>
            <a:grpSpLocks/>
          </p:cNvGrpSpPr>
          <p:nvPr/>
        </p:nvGrpSpPr>
        <p:grpSpPr bwMode="auto">
          <a:xfrm>
            <a:off x="1468438" y="3013075"/>
            <a:ext cx="2517775" cy="115888"/>
            <a:chOff x="1059364" y="4041577"/>
            <a:chExt cx="2516831" cy="115197"/>
          </a:xfrm>
        </p:grpSpPr>
        <p:grpSp>
          <p:nvGrpSpPr>
            <p:cNvPr id="4147" name="Group 221"/>
            <p:cNvGrpSpPr>
              <a:grpSpLocks/>
            </p:cNvGrpSpPr>
            <p:nvPr/>
          </p:nvGrpSpPr>
          <p:grpSpPr bwMode="auto">
            <a:xfrm rot="5400000">
              <a:off x="1775206" y="3325735"/>
              <a:ext cx="112360" cy="1544044"/>
              <a:chOff x="4828144" y="4464268"/>
              <a:chExt cx="89888" cy="1453219"/>
            </a:xfrm>
          </p:grpSpPr>
          <p:sp>
            <p:nvSpPr>
              <p:cNvPr id="4152" name="Line 20"/>
              <p:cNvSpPr>
                <a:spLocks noChangeShapeType="1"/>
              </p:cNvSpPr>
              <p:nvPr/>
            </p:nvSpPr>
            <p:spPr bwMode="auto">
              <a:xfrm rot="-5400000">
                <a:off x="4690208" y="5642779"/>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4153" name="AutoShape 119"/>
              <p:cNvSpPr>
                <a:spLocks noChangeArrowheads="1"/>
              </p:cNvSpPr>
              <p:nvPr/>
            </p:nvSpPr>
            <p:spPr bwMode="auto">
              <a:xfrm>
                <a:off x="4828144" y="5368074"/>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4154" name="Line 20"/>
              <p:cNvSpPr>
                <a:spLocks noChangeShapeType="1"/>
              </p:cNvSpPr>
              <p:nvPr/>
            </p:nvSpPr>
            <p:spPr bwMode="auto">
              <a:xfrm rot="-5400000">
                <a:off x="4690208" y="5190876"/>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4155" name="AutoShape 119"/>
              <p:cNvSpPr>
                <a:spLocks noChangeArrowheads="1"/>
              </p:cNvSpPr>
              <p:nvPr/>
            </p:nvSpPr>
            <p:spPr bwMode="auto">
              <a:xfrm>
                <a:off x="4828144" y="4916171"/>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4156" name="Line 20"/>
              <p:cNvSpPr>
                <a:spLocks noChangeShapeType="1"/>
              </p:cNvSpPr>
              <p:nvPr/>
            </p:nvSpPr>
            <p:spPr bwMode="auto">
              <a:xfrm rot="-5400000">
                <a:off x="4690208" y="4738973"/>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4157" name="AutoShape 119"/>
              <p:cNvSpPr>
                <a:spLocks noChangeArrowheads="1"/>
              </p:cNvSpPr>
              <p:nvPr/>
            </p:nvSpPr>
            <p:spPr bwMode="auto">
              <a:xfrm>
                <a:off x="4828144" y="4464268"/>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4158" name="AutoShape 119"/>
              <p:cNvSpPr>
                <a:spLocks noChangeArrowheads="1"/>
              </p:cNvSpPr>
              <p:nvPr/>
            </p:nvSpPr>
            <p:spPr bwMode="auto">
              <a:xfrm>
                <a:off x="4828144" y="5819980"/>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grpSp>
        <p:sp>
          <p:nvSpPr>
            <p:cNvPr id="4148" name="Line 20"/>
            <p:cNvSpPr>
              <a:spLocks noChangeShapeType="1"/>
            </p:cNvSpPr>
            <p:nvPr/>
          </p:nvSpPr>
          <p:spPr bwMode="auto">
            <a:xfrm>
              <a:off x="2609865" y="4100593"/>
              <a:ext cx="38862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4149" name="AutoShape 119"/>
            <p:cNvSpPr>
              <a:spLocks noChangeArrowheads="1"/>
            </p:cNvSpPr>
            <p:nvPr/>
          </p:nvSpPr>
          <p:spPr bwMode="auto">
            <a:xfrm rot="5400000">
              <a:off x="2988068" y="4048793"/>
              <a:ext cx="112360" cy="103601"/>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4150" name="Line 20"/>
            <p:cNvSpPr>
              <a:spLocks noChangeShapeType="1"/>
            </p:cNvSpPr>
            <p:nvPr/>
          </p:nvSpPr>
          <p:spPr bwMode="auto">
            <a:xfrm>
              <a:off x="3090011" y="4100593"/>
              <a:ext cx="38862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4151" name="AutoShape 119"/>
            <p:cNvSpPr>
              <a:spLocks noChangeArrowheads="1"/>
            </p:cNvSpPr>
            <p:nvPr/>
          </p:nvSpPr>
          <p:spPr bwMode="auto">
            <a:xfrm rot="5400000">
              <a:off x="3468215" y="4048793"/>
              <a:ext cx="112360" cy="103601"/>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grpSp>
      <p:grpSp>
        <p:nvGrpSpPr>
          <p:cNvPr id="4103" name="Group 52"/>
          <p:cNvGrpSpPr>
            <a:grpSpLocks/>
          </p:cNvGrpSpPr>
          <p:nvPr/>
        </p:nvGrpSpPr>
        <p:grpSpPr bwMode="auto">
          <a:xfrm>
            <a:off x="5502275" y="2262188"/>
            <a:ext cx="2568575" cy="1617662"/>
            <a:chOff x="1059364" y="2361065"/>
            <a:chExt cx="2568956" cy="1616815"/>
          </a:xfrm>
        </p:grpSpPr>
        <p:grpSp>
          <p:nvGrpSpPr>
            <p:cNvPr id="4125" name="Group 221"/>
            <p:cNvGrpSpPr>
              <a:grpSpLocks/>
            </p:cNvGrpSpPr>
            <p:nvPr/>
          </p:nvGrpSpPr>
          <p:grpSpPr bwMode="auto">
            <a:xfrm rot="5400000">
              <a:off x="1786582" y="2409047"/>
              <a:ext cx="112360" cy="1544044"/>
              <a:chOff x="4828144" y="4464268"/>
              <a:chExt cx="89888" cy="1453219"/>
            </a:xfrm>
          </p:grpSpPr>
          <p:sp>
            <p:nvSpPr>
              <p:cNvPr id="4140" name="Line 20"/>
              <p:cNvSpPr>
                <a:spLocks noChangeShapeType="1"/>
              </p:cNvSpPr>
              <p:nvPr/>
            </p:nvSpPr>
            <p:spPr bwMode="auto">
              <a:xfrm rot="-5400000">
                <a:off x="4690208" y="5642779"/>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4141" name="AutoShape 119"/>
              <p:cNvSpPr>
                <a:spLocks noChangeArrowheads="1"/>
              </p:cNvSpPr>
              <p:nvPr/>
            </p:nvSpPr>
            <p:spPr bwMode="auto">
              <a:xfrm>
                <a:off x="4828144" y="5368074"/>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4142" name="Line 20"/>
              <p:cNvSpPr>
                <a:spLocks noChangeShapeType="1"/>
              </p:cNvSpPr>
              <p:nvPr/>
            </p:nvSpPr>
            <p:spPr bwMode="auto">
              <a:xfrm rot="-5400000">
                <a:off x="4690208" y="5190876"/>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4143" name="AutoShape 119"/>
              <p:cNvSpPr>
                <a:spLocks noChangeArrowheads="1"/>
              </p:cNvSpPr>
              <p:nvPr/>
            </p:nvSpPr>
            <p:spPr bwMode="auto">
              <a:xfrm>
                <a:off x="4828144" y="4916171"/>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4144" name="Line 20"/>
              <p:cNvSpPr>
                <a:spLocks noChangeShapeType="1"/>
              </p:cNvSpPr>
              <p:nvPr/>
            </p:nvSpPr>
            <p:spPr bwMode="auto">
              <a:xfrm rot="-5400000">
                <a:off x="4690208" y="4738973"/>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4145" name="AutoShape 119"/>
              <p:cNvSpPr>
                <a:spLocks noChangeArrowheads="1"/>
              </p:cNvSpPr>
              <p:nvPr/>
            </p:nvSpPr>
            <p:spPr bwMode="auto">
              <a:xfrm>
                <a:off x="4828144" y="4464268"/>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4146" name="AutoShape 119"/>
              <p:cNvSpPr>
                <a:spLocks noChangeArrowheads="1"/>
              </p:cNvSpPr>
              <p:nvPr/>
            </p:nvSpPr>
            <p:spPr bwMode="auto">
              <a:xfrm>
                <a:off x="4828144" y="5819980"/>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grpSp>
        <p:sp>
          <p:nvSpPr>
            <p:cNvPr id="4126" name="Line 20"/>
            <p:cNvSpPr>
              <a:spLocks noChangeShapeType="1"/>
            </p:cNvSpPr>
            <p:nvPr/>
          </p:nvSpPr>
          <p:spPr bwMode="auto">
            <a:xfrm>
              <a:off x="2621241" y="3183905"/>
              <a:ext cx="38862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4127" name="AutoShape 119"/>
            <p:cNvSpPr>
              <a:spLocks noChangeArrowheads="1"/>
            </p:cNvSpPr>
            <p:nvPr/>
          </p:nvSpPr>
          <p:spPr bwMode="auto">
            <a:xfrm rot="5400000">
              <a:off x="2999444" y="3132105"/>
              <a:ext cx="112360" cy="103601"/>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4128" name="Line 20"/>
            <p:cNvSpPr>
              <a:spLocks noChangeShapeType="1"/>
            </p:cNvSpPr>
            <p:nvPr/>
          </p:nvSpPr>
          <p:spPr bwMode="auto">
            <a:xfrm>
              <a:off x="3101387" y="3183905"/>
              <a:ext cx="38862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4129" name="AutoShape 119"/>
            <p:cNvSpPr>
              <a:spLocks noChangeArrowheads="1"/>
            </p:cNvSpPr>
            <p:nvPr/>
          </p:nvSpPr>
          <p:spPr bwMode="auto">
            <a:xfrm rot="5400000">
              <a:off x="3479591" y="3132105"/>
              <a:ext cx="112360" cy="103601"/>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40" name="Arc 39"/>
            <p:cNvSpPr/>
            <p:nvPr/>
          </p:nvSpPr>
          <p:spPr bwMode="auto">
            <a:xfrm>
              <a:off x="1119698" y="2906879"/>
              <a:ext cx="938352" cy="409361"/>
            </a:xfrm>
            <a:prstGeom prst="arc">
              <a:avLst>
                <a:gd name="adj1" fmla="val 10754967"/>
                <a:gd name="adj2" fmla="val 21435433"/>
              </a:avLst>
            </a:prstGeom>
            <a:noFill/>
            <a:ln w="19050" cap="flat" cmpd="sng" algn="ctr">
              <a:solidFill>
                <a:schemeClr val="tx1"/>
              </a:solidFill>
              <a:prstDash val="solid"/>
              <a:round/>
              <a:headEnd type="none" w="sm" len="sm"/>
              <a:tailEnd type="stealth" w="lg" len="lg"/>
            </a:ln>
            <a:effectLst/>
          </p:spPr>
          <p:txBody>
            <a:bodyPr/>
            <a:lstStyle/>
            <a:p>
              <a:endParaRPr lang="en-US"/>
            </a:p>
          </p:txBody>
        </p:sp>
        <p:sp>
          <p:nvSpPr>
            <p:cNvPr id="41" name="Arc 40"/>
            <p:cNvSpPr/>
            <p:nvPr/>
          </p:nvSpPr>
          <p:spPr bwMode="auto">
            <a:xfrm>
              <a:off x="1586492" y="2906879"/>
              <a:ext cx="938352" cy="409361"/>
            </a:xfrm>
            <a:prstGeom prst="arc">
              <a:avLst>
                <a:gd name="adj1" fmla="val 10754967"/>
                <a:gd name="adj2" fmla="val 21435433"/>
              </a:avLst>
            </a:prstGeom>
            <a:noFill/>
            <a:ln w="19050" cap="flat" cmpd="sng" algn="ctr">
              <a:solidFill>
                <a:schemeClr val="tx1"/>
              </a:solidFill>
              <a:prstDash val="solid"/>
              <a:round/>
              <a:headEnd type="none" w="sm" len="sm"/>
              <a:tailEnd type="stealth" w="lg" len="lg"/>
            </a:ln>
            <a:effectLst/>
          </p:spPr>
          <p:txBody>
            <a:bodyPr/>
            <a:lstStyle/>
            <a:p>
              <a:endParaRPr lang="en-US"/>
            </a:p>
          </p:txBody>
        </p:sp>
        <p:sp>
          <p:nvSpPr>
            <p:cNvPr id="42" name="Arc 41"/>
            <p:cNvSpPr/>
            <p:nvPr/>
          </p:nvSpPr>
          <p:spPr bwMode="auto">
            <a:xfrm>
              <a:off x="2091392" y="2906879"/>
              <a:ext cx="938352" cy="409361"/>
            </a:xfrm>
            <a:prstGeom prst="arc">
              <a:avLst>
                <a:gd name="adj1" fmla="val 10754967"/>
                <a:gd name="adj2" fmla="val 21435433"/>
              </a:avLst>
            </a:prstGeom>
            <a:noFill/>
            <a:ln w="19050" cap="flat" cmpd="sng" algn="ctr">
              <a:solidFill>
                <a:schemeClr val="tx1"/>
              </a:solidFill>
              <a:prstDash val="solid"/>
              <a:round/>
              <a:headEnd type="none" w="sm" len="sm"/>
              <a:tailEnd type="stealth" w="lg" len="lg"/>
            </a:ln>
            <a:effectLst/>
          </p:spPr>
          <p:txBody>
            <a:bodyPr/>
            <a:lstStyle/>
            <a:p>
              <a:endParaRPr lang="en-US"/>
            </a:p>
          </p:txBody>
        </p:sp>
        <p:sp>
          <p:nvSpPr>
            <p:cNvPr id="43" name="Arc 42"/>
            <p:cNvSpPr/>
            <p:nvPr/>
          </p:nvSpPr>
          <p:spPr bwMode="auto">
            <a:xfrm>
              <a:off x="2582003" y="2906879"/>
              <a:ext cx="938351" cy="409361"/>
            </a:xfrm>
            <a:prstGeom prst="arc">
              <a:avLst>
                <a:gd name="adj1" fmla="val 10754967"/>
                <a:gd name="adj2" fmla="val 21435433"/>
              </a:avLst>
            </a:prstGeom>
            <a:noFill/>
            <a:ln w="19050" cap="flat" cmpd="sng" algn="ctr">
              <a:solidFill>
                <a:schemeClr val="tx1"/>
              </a:solidFill>
              <a:prstDash val="solid"/>
              <a:round/>
              <a:headEnd type="none" w="sm" len="sm"/>
              <a:tailEnd type="stealth" w="lg" len="lg"/>
            </a:ln>
            <a:effectLst/>
          </p:spPr>
          <p:txBody>
            <a:bodyPr/>
            <a:lstStyle/>
            <a:p>
              <a:endParaRPr lang="en-US"/>
            </a:p>
          </p:txBody>
        </p:sp>
        <p:sp>
          <p:nvSpPr>
            <p:cNvPr id="44" name="Arc 43"/>
            <p:cNvSpPr/>
            <p:nvPr/>
          </p:nvSpPr>
          <p:spPr bwMode="auto">
            <a:xfrm>
              <a:off x="2072339" y="2729172"/>
              <a:ext cx="1501998" cy="766361"/>
            </a:xfrm>
            <a:prstGeom prst="arc">
              <a:avLst>
                <a:gd name="adj1" fmla="val 10754967"/>
                <a:gd name="adj2" fmla="val 29430"/>
              </a:avLst>
            </a:prstGeom>
            <a:noFill/>
            <a:ln w="19050" cap="flat" cmpd="sng" algn="ctr">
              <a:solidFill>
                <a:schemeClr val="tx1"/>
              </a:solidFill>
              <a:prstDash val="solid"/>
              <a:round/>
              <a:headEnd type="none" w="sm" len="sm"/>
              <a:tailEnd type="stealth" w="lg" len="lg"/>
            </a:ln>
            <a:effectLst/>
          </p:spPr>
          <p:txBody>
            <a:bodyPr/>
            <a:lstStyle/>
            <a:p>
              <a:endParaRPr lang="en-US"/>
            </a:p>
          </p:txBody>
        </p:sp>
        <p:sp>
          <p:nvSpPr>
            <p:cNvPr id="45" name="Arc 44"/>
            <p:cNvSpPr/>
            <p:nvPr/>
          </p:nvSpPr>
          <p:spPr bwMode="auto">
            <a:xfrm>
              <a:off x="1583317" y="2729172"/>
              <a:ext cx="1501998" cy="766361"/>
            </a:xfrm>
            <a:prstGeom prst="arc">
              <a:avLst>
                <a:gd name="adj1" fmla="val 10754967"/>
                <a:gd name="adj2" fmla="val 29430"/>
              </a:avLst>
            </a:prstGeom>
            <a:noFill/>
            <a:ln w="19050" cap="flat" cmpd="sng" algn="ctr">
              <a:solidFill>
                <a:schemeClr val="tx1"/>
              </a:solidFill>
              <a:prstDash val="solid"/>
              <a:round/>
              <a:headEnd type="none" w="sm" len="sm"/>
              <a:tailEnd type="stealth" w="lg" len="lg"/>
            </a:ln>
            <a:effectLst/>
          </p:spPr>
          <p:txBody>
            <a:bodyPr/>
            <a:lstStyle/>
            <a:p>
              <a:endParaRPr lang="en-US"/>
            </a:p>
          </p:txBody>
        </p:sp>
        <p:sp>
          <p:nvSpPr>
            <p:cNvPr id="46" name="Arc 45"/>
            <p:cNvSpPr/>
            <p:nvPr/>
          </p:nvSpPr>
          <p:spPr bwMode="auto">
            <a:xfrm>
              <a:off x="1078417" y="2729172"/>
              <a:ext cx="1501998" cy="766361"/>
            </a:xfrm>
            <a:prstGeom prst="arc">
              <a:avLst>
                <a:gd name="adj1" fmla="val 10754967"/>
                <a:gd name="adj2" fmla="val 29430"/>
              </a:avLst>
            </a:prstGeom>
            <a:noFill/>
            <a:ln w="19050" cap="flat" cmpd="sng" algn="ctr">
              <a:solidFill>
                <a:schemeClr val="tx1"/>
              </a:solidFill>
              <a:prstDash val="solid"/>
              <a:round/>
              <a:headEnd type="none" w="sm" len="sm"/>
              <a:tailEnd type="stealth" w="lg" len="lg"/>
            </a:ln>
            <a:effectLst/>
          </p:spPr>
          <p:txBody>
            <a:bodyPr/>
            <a:lstStyle/>
            <a:p>
              <a:endParaRPr lang="en-US"/>
            </a:p>
          </p:txBody>
        </p:sp>
        <p:sp>
          <p:nvSpPr>
            <p:cNvPr id="47" name="Arc 46"/>
            <p:cNvSpPr/>
            <p:nvPr/>
          </p:nvSpPr>
          <p:spPr bwMode="auto">
            <a:xfrm>
              <a:off x="1078417" y="2524491"/>
              <a:ext cx="2029126" cy="1178895"/>
            </a:xfrm>
            <a:prstGeom prst="arc">
              <a:avLst>
                <a:gd name="adj1" fmla="val 10754967"/>
                <a:gd name="adj2" fmla="val 29430"/>
              </a:avLst>
            </a:prstGeom>
            <a:noFill/>
            <a:ln w="19050" cap="flat" cmpd="sng" algn="ctr">
              <a:solidFill>
                <a:schemeClr val="tx1"/>
              </a:solidFill>
              <a:prstDash val="solid"/>
              <a:round/>
              <a:headEnd type="none" w="sm" len="sm"/>
              <a:tailEnd type="stealth" w="lg" len="lg"/>
            </a:ln>
            <a:effectLst/>
          </p:spPr>
          <p:txBody>
            <a:bodyPr/>
            <a:lstStyle/>
            <a:p>
              <a:endParaRPr lang="en-US"/>
            </a:p>
          </p:txBody>
        </p:sp>
        <p:sp>
          <p:nvSpPr>
            <p:cNvPr id="48" name="Arc 47"/>
            <p:cNvSpPr/>
            <p:nvPr/>
          </p:nvSpPr>
          <p:spPr bwMode="auto">
            <a:xfrm>
              <a:off x="1599194" y="2524491"/>
              <a:ext cx="2029126" cy="1178895"/>
            </a:xfrm>
            <a:prstGeom prst="arc">
              <a:avLst>
                <a:gd name="adj1" fmla="val 10754967"/>
                <a:gd name="adj2" fmla="val 29430"/>
              </a:avLst>
            </a:prstGeom>
            <a:noFill/>
            <a:ln w="19050" cap="flat" cmpd="sng" algn="ctr">
              <a:solidFill>
                <a:schemeClr val="tx1"/>
              </a:solidFill>
              <a:prstDash val="solid"/>
              <a:round/>
              <a:headEnd type="none" w="sm" len="sm"/>
              <a:tailEnd type="stealth" w="lg" len="lg"/>
            </a:ln>
            <a:effectLst/>
          </p:spPr>
          <p:txBody>
            <a:bodyPr/>
            <a:lstStyle/>
            <a:p>
              <a:endParaRPr lang="en-US"/>
            </a:p>
          </p:txBody>
        </p:sp>
        <p:sp>
          <p:nvSpPr>
            <p:cNvPr id="49" name="Arc 48"/>
            <p:cNvSpPr/>
            <p:nvPr/>
          </p:nvSpPr>
          <p:spPr bwMode="auto">
            <a:xfrm>
              <a:off x="1059364" y="2361065"/>
              <a:ext cx="2568956" cy="1616815"/>
            </a:xfrm>
            <a:prstGeom prst="arc">
              <a:avLst>
                <a:gd name="adj1" fmla="val 10961307"/>
                <a:gd name="adj2" fmla="val 21593906"/>
              </a:avLst>
            </a:prstGeom>
            <a:noFill/>
            <a:ln w="19050" cap="flat" cmpd="sng" algn="ctr">
              <a:solidFill>
                <a:schemeClr val="tx1"/>
              </a:solidFill>
              <a:prstDash val="solid"/>
              <a:round/>
              <a:headEnd type="none" w="sm" len="sm"/>
              <a:tailEnd type="stealth" w="lg" len="lg"/>
            </a:ln>
            <a:effectLst/>
          </p:spPr>
          <p:txBody>
            <a:bodyPr/>
            <a:lstStyle/>
            <a:p>
              <a:endParaRPr lang="en-US"/>
            </a:p>
          </p:txBody>
        </p:sp>
      </p:grpSp>
      <p:grpSp>
        <p:nvGrpSpPr>
          <p:cNvPr id="6" name="Group 54"/>
          <p:cNvGrpSpPr>
            <a:grpSpLocks/>
          </p:cNvGrpSpPr>
          <p:nvPr/>
        </p:nvGrpSpPr>
        <p:grpSpPr bwMode="auto">
          <a:xfrm>
            <a:off x="3373438" y="5254625"/>
            <a:ext cx="3092450" cy="117475"/>
            <a:chOff x="442925" y="2169525"/>
            <a:chExt cx="2397588" cy="92161"/>
          </a:xfrm>
        </p:grpSpPr>
        <p:grpSp>
          <p:nvGrpSpPr>
            <p:cNvPr id="4111" name="Group 221"/>
            <p:cNvGrpSpPr>
              <a:grpSpLocks/>
            </p:cNvGrpSpPr>
            <p:nvPr/>
          </p:nvGrpSpPr>
          <p:grpSpPr bwMode="auto">
            <a:xfrm rot="5400000">
              <a:off x="1015604" y="1596855"/>
              <a:ext cx="89888" cy="1235235"/>
              <a:chOff x="4828144" y="4464268"/>
              <a:chExt cx="89888" cy="1453219"/>
            </a:xfrm>
          </p:grpSpPr>
          <p:sp>
            <p:nvSpPr>
              <p:cNvPr id="4118" name="Line 20"/>
              <p:cNvSpPr>
                <a:spLocks noChangeShapeType="1"/>
              </p:cNvSpPr>
              <p:nvPr/>
            </p:nvSpPr>
            <p:spPr bwMode="auto">
              <a:xfrm rot="-5400000">
                <a:off x="4690208" y="5642779"/>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4119" name="AutoShape 119"/>
              <p:cNvSpPr>
                <a:spLocks noChangeArrowheads="1"/>
              </p:cNvSpPr>
              <p:nvPr/>
            </p:nvSpPr>
            <p:spPr bwMode="auto">
              <a:xfrm>
                <a:off x="4828144" y="5368074"/>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4120" name="Line 20"/>
              <p:cNvSpPr>
                <a:spLocks noChangeShapeType="1"/>
              </p:cNvSpPr>
              <p:nvPr/>
            </p:nvSpPr>
            <p:spPr bwMode="auto">
              <a:xfrm rot="-5400000">
                <a:off x="4690208" y="5190876"/>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4121" name="AutoShape 119"/>
              <p:cNvSpPr>
                <a:spLocks noChangeArrowheads="1"/>
              </p:cNvSpPr>
              <p:nvPr/>
            </p:nvSpPr>
            <p:spPr bwMode="auto">
              <a:xfrm>
                <a:off x="4828144" y="4916171"/>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4122" name="Line 20"/>
              <p:cNvSpPr>
                <a:spLocks noChangeShapeType="1"/>
              </p:cNvSpPr>
              <p:nvPr/>
            </p:nvSpPr>
            <p:spPr bwMode="auto">
              <a:xfrm rot="-5400000">
                <a:off x="4690208" y="4738973"/>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4123" name="AutoShape 119"/>
              <p:cNvSpPr>
                <a:spLocks noChangeArrowheads="1"/>
              </p:cNvSpPr>
              <p:nvPr/>
            </p:nvSpPr>
            <p:spPr bwMode="auto">
              <a:xfrm>
                <a:off x="4828144" y="4464268"/>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4124" name="AutoShape 119"/>
              <p:cNvSpPr>
                <a:spLocks noChangeArrowheads="1"/>
              </p:cNvSpPr>
              <p:nvPr/>
            </p:nvSpPr>
            <p:spPr bwMode="auto">
              <a:xfrm>
                <a:off x="4828144" y="5819980"/>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grpSp>
        <p:sp>
          <p:nvSpPr>
            <p:cNvPr id="4112" name="Line 20"/>
            <p:cNvSpPr>
              <a:spLocks noChangeShapeType="1"/>
            </p:cNvSpPr>
            <p:nvPr/>
          </p:nvSpPr>
          <p:spPr bwMode="auto">
            <a:xfrm>
              <a:off x="1683331" y="2216741"/>
              <a:ext cx="310896"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4113" name="AutoShape 119"/>
            <p:cNvSpPr>
              <a:spLocks noChangeArrowheads="1"/>
            </p:cNvSpPr>
            <p:nvPr/>
          </p:nvSpPr>
          <p:spPr bwMode="auto">
            <a:xfrm rot="5400000">
              <a:off x="1985894" y="2175301"/>
              <a:ext cx="89888" cy="82881"/>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4114" name="Line 20"/>
            <p:cNvSpPr>
              <a:spLocks noChangeShapeType="1"/>
            </p:cNvSpPr>
            <p:nvPr/>
          </p:nvSpPr>
          <p:spPr bwMode="auto">
            <a:xfrm>
              <a:off x="2067448" y="2216741"/>
              <a:ext cx="310896"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4115" name="AutoShape 119"/>
            <p:cNvSpPr>
              <a:spLocks noChangeArrowheads="1"/>
            </p:cNvSpPr>
            <p:nvPr/>
          </p:nvSpPr>
          <p:spPr bwMode="auto">
            <a:xfrm rot="5400000">
              <a:off x="2370011" y="2175301"/>
              <a:ext cx="89888" cy="82881"/>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4116" name="Line 20"/>
            <p:cNvSpPr>
              <a:spLocks noChangeShapeType="1"/>
            </p:cNvSpPr>
            <p:nvPr/>
          </p:nvSpPr>
          <p:spPr bwMode="auto">
            <a:xfrm>
              <a:off x="2451566" y="2216741"/>
              <a:ext cx="310896"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4117" name="AutoShape 119"/>
            <p:cNvSpPr>
              <a:spLocks noChangeArrowheads="1"/>
            </p:cNvSpPr>
            <p:nvPr/>
          </p:nvSpPr>
          <p:spPr bwMode="auto">
            <a:xfrm rot="5400000">
              <a:off x="2754129" y="2175301"/>
              <a:ext cx="89888" cy="82881"/>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grpSp>
      <p:sp>
        <p:nvSpPr>
          <p:cNvPr id="70" name="Arc 69"/>
          <p:cNvSpPr/>
          <p:nvPr/>
        </p:nvSpPr>
        <p:spPr bwMode="auto">
          <a:xfrm>
            <a:off x="3402013" y="4870450"/>
            <a:ext cx="1501775" cy="766763"/>
          </a:xfrm>
          <a:prstGeom prst="arc">
            <a:avLst>
              <a:gd name="adj1" fmla="val 10754967"/>
              <a:gd name="adj2" fmla="val 29430"/>
            </a:avLst>
          </a:prstGeom>
          <a:noFill/>
          <a:ln w="19050" cap="flat" cmpd="sng" algn="ctr">
            <a:solidFill>
              <a:schemeClr val="tx1"/>
            </a:solidFill>
            <a:prstDash val="solid"/>
            <a:round/>
            <a:headEnd type="none" w="sm" len="sm"/>
            <a:tailEnd type="stealth" w="lg" len="lg"/>
          </a:ln>
          <a:effectLst/>
        </p:spPr>
        <p:txBody>
          <a:bodyPr/>
          <a:lstStyle/>
          <a:p>
            <a:endParaRPr lang="en-US"/>
          </a:p>
        </p:txBody>
      </p:sp>
      <p:sp>
        <p:nvSpPr>
          <p:cNvPr id="71" name="Arc 70"/>
          <p:cNvSpPr/>
          <p:nvPr/>
        </p:nvSpPr>
        <p:spPr bwMode="auto">
          <a:xfrm>
            <a:off x="4919663" y="4870450"/>
            <a:ext cx="1501775" cy="766763"/>
          </a:xfrm>
          <a:prstGeom prst="arc">
            <a:avLst>
              <a:gd name="adj1" fmla="val 10754967"/>
              <a:gd name="adj2" fmla="val 29430"/>
            </a:avLst>
          </a:prstGeom>
          <a:noFill/>
          <a:ln w="19050" cap="flat" cmpd="sng" algn="ctr">
            <a:solidFill>
              <a:schemeClr val="tx1"/>
            </a:solidFill>
            <a:prstDash val="solid"/>
            <a:round/>
            <a:headEnd type="none" w="sm" len="sm"/>
            <a:tailEnd type="stealth" w="lg" len="lg"/>
          </a:ln>
          <a:effectLst/>
        </p:spPr>
        <p:txBody>
          <a:bodyPr/>
          <a:lstStyle/>
          <a:p>
            <a:endParaRPr lang="en-US"/>
          </a:p>
        </p:txBody>
      </p:sp>
      <p:sp>
        <p:nvSpPr>
          <p:cNvPr id="72" name="Arc 71"/>
          <p:cNvSpPr/>
          <p:nvPr/>
        </p:nvSpPr>
        <p:spPr bwMode="auto">
          <a:xfrm>
            <a:off x="3922713" y="5049838"/>
            <a:ext cx="938212" cy="407987"/>
          </a:xfrm>
          <a:prstGeom prst="arc">
            <a:avLst>
              <a:gd name="adj1" fmla="val 10754967"/>
              <a:gd name="adj2" fmla="val 132989"/>
            </a:avLst>
          </a:prstGeom>
          <a:noFill/>
          <a:ln w="19050" cap="flat" cmpd="sng" algn="ctr">
            <a:solidFill>
              <a:schemeClr val="tx1"/>
            </a:solidFill>
            <a:prstDash val="solid"/>
            <a:round/>
            <a:headEnd type="none" w="sm" len="sm"/>
            <a:tailEnd type="stealth" w="lg" len="lg"/>
          </a:ln>
          <a:effectLst/>
        </p:spPr>
        <p:txBody>
          <a:bodyPr/>
          <a:lstStyle/>
          <a:p>
            <a:endParaRPr lang="en-US"/>
          </a:p>
        </p:txBody>
      </p:sp>
      <p:sp>
        <p:nvSpPr>
          <p:cNvPr id="73" name="Arc 72"/>
          <p:cNvSpPr/>
          <p:nvPr/>
        </p:nvSpPr>
        <p:spPr bwMode="auto">
          <a:xfrm>
            <a:off x="4933950" y="5049838"/>
            <a:ext cx="1009650" cy="407987"/>
          </a:xfrm>
          <a:prstGeom prst="arc">
            <a:avLst>
              <a:gd name="adj1" fmla="val 10754967"/>
              <a:gd name="adj2" fmla="val 132989"/>
            </a:avLst>
          </a:prstGeom>
          <a:noFill/>
          <a:ln w="19050" cap="flat" cmpd="sng" algn="ctr">
            <a:solidFill>
              <a:schemeClr val="tx1"/>
            </a:solidFill>
            <a:prstDash val="solid"/>
            <a:round/>
            <a:headEnd type="none" w="sm" len="sm"/>
            <a:tailEnd type="stealth" w="lg" len="lg"/>
          </a:ln>
          <a:effectLst/>
        </p:spPr>
        <p:txBody>
          <a:bodyPr/>
          <a:lstStyle/>
          <a:p>
            <a:endParaRPr lang="en-US"/>
          </a:p>
        </p:txBody>
      </p:sp>
      <p:sp>
        <p:nvSpPr>
          <p:cNvPr id="4109" name="Text Box 76"/>
          <p:cNvSpPr txBox="1">
            <a:spLocks noChangeArrowheads="1"/>
          </p:cNvSpPr>
          <p:nvPr/>
        </p:nvSpPr>
        <p:spPr bwMode="auto">
          <a:xfrm>
            <a:off x="2509838" y="3184525"/>
            <a:ext cx="346075" cy="400050"/>
          </a:xfrm>
          <a:prstGeom prst="rect">
            <a:avLst/>
          </a:prstGeom>
          <a:noFill/>
          <a:ln w="9525">
            <a:noFill/>
            <a:miter lim="800000"/>
            <a:headEnd/>
            <a:tailEnd/>
          </a:ln>
        </p:spPr>
        <p:txBody>
          <a:bodyPr wrap="none">
            <a:spAutoFit/>
          </a:bodyPr>
          <a:lstStyle/>
          <a:p>
            <a:pPr algn="ctr"/>
            <a:r>
              <a:rPr lang="en-US">
                <a:solidFill>
                  <a:srgbClr val="003300"/>
                </a:solidFill>
                <a:latin typeface="Calibri" pitchFamily="34" charset="0"/>
              </a:rPr>
              <a:t>G</a:t>
            </a:r>
          </a:p>
        </p:txBody>
      </p:sp>
      <p:sp>
        <p:nvSpPr>
          <p:cNvPr id="4110" name="Text Box 76"/>
          <p:cNvSpPr txBox="1">
            <a:spLocks noChangeArrowheads="1"/>
          </p:cNvSpPr>
          <p:nvPr/>
        </p:nvSpPr>
        <p:spPr bwMode="auto">
          <a:xfrm>
            <a:off x="6415088" y="3186113"/>
            <a:ext cx="760412" cy="400050"/>
          </a:xfrm>
          <a:prstGeom prst="rect">
            <a:avLst/>
          </a:prstGeom>
          <a:noFill/>
          <a:ln w="9525">
            <a:noFill/>
            <a:miter lim="800000"/>
            <a:headEnd/>
            <a:tailEnd/>
          </a:ln>
        </p:spPr>
        <p:txBody>
          <a:bodyPr wrap="none">
            <a:spAutoFit/>
          </a:bodyPr>
          <a:lstStyle/>
          <a:p>
            <a:pPr algn="ctr"/>
            <a:r>
              <a:rPr lang="en-US" i="0">
                <a:solidFill>
                  <a:srgbClr val="003300"/>
                </a:solidFill>
                <a:latin typeface="Calibri" pitchFamily="34" charset="0"/>
              </a:rPr>
              <a:t>TC(</a:t>
            </a:r>
            <a:r>
              <a:rPr lang="en-US">
                <a:solidFill>
                  <a:srgbClr val="003300"/>
                </a:solidFill>
                <a:latin typeface="Calibri" pitchFamily="34" charset="0"/>
              </a:rPr>
              <a:t>G</a:t>
            </a:r>
            <a:r>
              <a:rPr lang="en-US" i="0">
                <a:solidFill>
                  <a:srgbClr val="003300"/>
                </a:solidFill>
                <a:latin typeface="Calibri"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animBg="1"/>
      <p:bldP spid="72" grpId="0" animBg="1"/>
      <p:bldP spid="7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0"/>
          <p:cNvGrpSpPr>
            <a:grpSpLocks/>
          </p:cNvGrpSpPr>
          <p:nvPr/>
        </p:nvGrpSpPr>
        <p:grpSpPr bwMode="auto">
          <a:xfrm>
            <a:off x="1112838" y="1973263"/>
            <a:ext cx="7118350" cy="560387"/>
            <a:chOff x="1112183" y="2506239"/>
            <a:chExt cx="7118784" cy="559462"/>
          </a:xfrm>
        </p:grpSpPr>
        <p:sp>
          <p:nvSpPr>
            <p:cNvPr id="5188" name="Rectangle 15"/>
            <p:cNvSpPr>
              <a:spLocks noChangeArrowheads="1"/>
            </p:cNvSpPr>
            <p:nvPr/>
          </p:nvSpPr>
          <p:spPr bwMode="auto">
            <a:xfrm>
              <a:off x="7042247" y="2506239"/>
              <a:ext cx="1188720" cy="559462"/>
            </a:xfrm>
            <a:prstGeom prst="rect">
              <a:avLst/>
            </a:prstGeom>
            <a:solidFill>
              <a:srgbClr val="FFFF99"/>
            </a:solidFill>
            <a:ln w="12700">
              <a:noFill/>
              <a:miter lim="800000"/>
              <a:headEnd type="none" w="sm" len="sm"/>
              <a:tailEnd type="none" w="sm" len="sm"/>
            </a:ln>
          </p:spPr>
          <p:txBody>
            <a:bodyPr wrap="none" anchor="ctr"/>
            <a:lstStyle/>
            <a:p>
              <a:pPr algn="ctr"/>
              <a:endParaRPr lang="en-US"/>
            </a:p>
          </p:txBody>
        </p:sp>
        <p:sp>
          <p:nvSpPr>
            <p:cNvPr id="5189" name="Rectangle 15"/>
            <p:cNvSpPr>
              <a:spLocks noChangeArrowheads="1"/>
            </p:cNvSpPr>
            <p:nvPr/>
          </p:nvSpPr>
          <p:spPr bwMode="auto">
            <a:xfrm>
              <a:off x="5010967" y="2506239"/>
              <a:ext cx="1188720" cy="559462"/>
            </a:xfrm>
            <a:prstGeom prst="rect">
              <a:avLst/>
            </a:prstGeom>
            <a:solidFill>
              <a:srgbClr val="FFFF99"/>
            </a:solidFill>
            <a:ln w="12700">
              <a:noFill/>
              <a:miter lim="800000"/>
              <a:headEnd type="none" w="sm" len="sm"/>
              <a:tailEnd type="none" w="sm" len="sm"/>
            </a:ln>
          </p:spPr>
          <p:txBody>
            <a:bodyPr wrap="none" anchor="ctr"/>
            <a:lstStyle/>
            <a:p>
              <a:pPr algn="ctr"/>
              <a:endParaRPr lang="en-US"/>
            </a:p>
          </p:txBody>
        </p:sp>
        <p:sp>
          <p:nvSpPr>
            <p:cNvPr id="5190" name="Rectangle 15"/>
            <p:cNvSpPr>
              <a:spLocks noChangeArrowheads="1"/>
            </p:cNvSpPr>
            <p:nvPr/>
          </p:nvSpPr>
          <p:spPr bwMode="auto">
            <a:xfrm>
              <a:off x="3102519" y="2506239"/>
              <a:ext cx="1188720" cy="559462"/>
            </a:xfrm>
            <a:prstGeom prst="rect">
              <a:avLst/>
            </a:prstGeom>
            <a:solidFill>
              <a:srgbClr val="FFFF99"/>
            </a:solidFill>
            <a:ln w="12700">
              <a:noFill/>
              <a:miter lim="800000"/>
              <a:headEnd type="none" w="sm" len="sm"/>
              <a:tailEnd type="none" w="sm" len="sm"/>
            </a:ln>
          </p:spPr>
          <p:txBody>
            <a:bodyPr wrap="none" anchor="ctr"/>
            <a:lstStyle/>
            <a:p>
              <a:pPr algn="ctr"/>
              <a:endParaRPr lang="en-US"/>
            </a:p>
          </p:txBody>
        </p:sp>
        <p:sp>
          <p:nvSpPr>
            <p:cNvPr id="5191" name="Rectangle 15"/>
            <p:cNvSpPr>
              <a:spLocks noChangeArrowheads="1"/>
            </p:cNvSpPr>
            <p:nvPr/>
          </p:nvSpPr>
          <p:spPr bwMode="auto">
            <a:xfrm>
              <a:off x="1112183" y="2506239"/>
              <a:ext cx="1188720" cy="559462"/>
            </a:xfrm>
            <a:prstGeom prst="rect">
              <a:avLst/>
            </a:prstGeom>
            <a:solidFill>
              <a:srgbClr val="FFFF99"/>
            </a:solidFill>
            <a:ln w="12700">
              <a:noFill/>
              <a:miter lim="800000"/>
              <a:headEnd type="none" w="sm" len="sm"/>
              <a:tailEnd type="none" w="sm" len="sm"/>
            </a:ln>
          </p:spPr>
          <p:txBody>
            <a:bodyPr wrap="none" anchor="ctr"/>
            <a:lstStyle/>
            <a:p>
              <a:pPr algn="ctr"/>
              <a:endParaRPr lang="en-US"/>
            </a:p>
          </p:txBody>
        </p:sp>
      </p:grpSp>
      <p:sp>
        <p:nvSpPr>
          <p:cNvPr id="129" name="Rectangle 15"/>
          <p:cNvSpPr>
            <a:spLocks noChangeArrowheads="1"/>
          </p:cNvSpPr>
          <p:nvPr/>
        </p:nvSpPr>
        <p:spPr bwMode="auto">
          <a:xfrm>
            <a:off x="4967288" y="1752600"/>
            <a:ext cx="3263900" cy="793750"/>
          </a:xfrm>
          <a:prstGeom prst="rect">
            <a:avLst/>
          </a:prstGeom>
          <a:solidFill>
            <a:srgbClr val="FFFF99"/>
          </a:solidFill>
          <a:ln w="12700">
            <a:noFill/>
            <a:miter lim="800000"/>
            <a:headEnd type="none" w="sm" len="sm"/>
            <a:tailEnd type="none" w="sm" len="sm"/>
          </a:ln>
        </p:spPr>
        <p:txBody>
          <a:bodyPr wrap="none" anchor="ctr"/>
          <a:lstStyle/>
          <a:p>
            <a:pPr algn="ctr"/>
            <a:endParaRPr lang="en-US"/>
          </a:p>
        </p:txBody>
      </p:sp>
      <p:sp>
        <p:nvSpPr>
          <p:cNvPr id="130" name="Rectangle 15"/>
          <p:cNvSpPr>
            <a:spLocks noChangeArrowheads="1"/>
          </p:cNvSpPr>
          <p:nvPr/>
        </p:nvSpPr>
        <p:spPr bwMode="auto">
          <a:xfrm>
            <a:off x="1079500" y="1752600"/>
            <a:ext cx="3263900" cy="793750"/>
          </a:xfrm>
          <a:prstGeom prst="rect">
            <a:avLst/>
          </a:prstGeom>
          <a:solidFill>
            <a:srgbClr val="FFFF99"/>
          </a:solidFill>
          <a:ln w="12700">
            <a:noFill/>
            <a:miter lim="800000"/>
            <a:headEnd type="none" w="sm" len="sm"/>
            <a:tailEnd type="none" w="sm" len="sm"/>
          </a:ln>
        </p:spPr>
        <p:txBody>
          <a:bodyPr wrap="none" anchor="ctr"/>
          <a:lstStyle/>
          <a:p>
            <a:pPr algn="ctr"/>
            <a:endParaRPr lang="en-US"/>
          </a:p>
        </p:txBody>
      </p:sp>
      <p:sp>
        <p:nvSpPr>
          <p:cNvPr id="114" name="Line 20"/>
          <p:cNvSpPr>
            <a:spLocks noChangeShapeType="1"/>
          </p:cNvSpPr>
          <p:nvPr/>
        </p:nvSpPr>
        <p:spPr bwMode="auto">
          <a:xfrm>
            <a:off x="4189413" y="2252663"/>
            <a:ext cx="40005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122" name="Line 20"/>
          <p:cNvSpPr>
            <a:spLocks noChangeShapeType="1"/>
          </p:cNvSpPr>
          <p:nvPr/>
        </p:nvSpPr>
        <p:spPr bwMode="auto">
          <a:xfrm>
            <a:off x="4694238" y="2252663"/>
            <a:ext cx="401637"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5128" name="Rectangle 2"/>
          <p:cNvSpPr>
            <a:spLocks noGrp="1" noChangeArrowheads="1"/>
          </p:cNvSpPr>
          <p:nvPr>
            <p:ph type="title"/>
          </p:nvPr>
        </p:nvSpPr>
        <p:spPr/>
        <p:txBody>
          <a:bodyPr/>
          <a:lstStyle/>
          <a:p>
            <a:pPr eaLnBrk="1" hangingPunct="1"/>
            <a:r>
              <a:rPr lang="en-US" smtClean="0"/>
              <a:t>Example: Directed Line on </a:t>
            </a:r>
            <a:r>
              <a:rPr lang="en-US" smtClean="0">
                <a:solidFill>
                  <a:srgbClr val="0033CC"/>
                </a:solidFill>
              </a:rPr>
              <a:t>n </a:t>
            </a:r>
            <a:r>
              <a:rPr lang="en-US" smtClean="0">
                <a:solidFill>
                  <a:schemeClr val="tx1"/>
                </a:solidFill>
              </a:rPr>
              <a:t>Vertices</a:t>
            </a:r>
            <a:endParaRPr lang="en-US" smtClean="0"/>
          </a:p>
        </p:txBody>
      </p:sp>
      <p:sp>
        <p:nvSpPr>
          <p:cNvPr id="5129" name="Content Placeholder 2"/>
          <p:cNvSpPr>
            <a:spLocks noGrp="1"/>
          </p:cNvSpPr>
          <p:nvPr>
            <p:ph idx="1"/>
          </p:nvPr>
        </p:nvSpPr>
        <p:spPr>
          <a:xfrm>
            <a:off x="533400" y="896938"/>
            <a:ext cx="8382000" cy="1573212"/>
          </a:xfrm>
        </p:spPr>
        <p:txBody>
          <a:bodyPr/>
          <a:lstStyle/>
          <a:p>
            <a:pPr algn="ctr" eaLnBrk="1" hangingPunct="1"/>
            <a:r>
              <a:rPr lang="en-US" sz="2400" smtClean="0">
                <a:solidFill>
                  <a:srgbClr val="0033CC"/>
                </a:solidFill>
              </a:rPr>
              <a:t>2</a:t>
            </a:r>
            <a:r>
              <a:rPr lang="en-US" sz="2400" smtClean="0"/>
              <a:t>-TC-spanner                                                            </a:t>
            </a:r>
            <a:r>
              <a:rPr lang="en-US" smtClean="0">
                <a:solidFill>
                  <a:srgbClr val="0033CC"/>
                </a:solidFill>
              </a:rPr>
              <a:t>O(</a:t>
            </a:r>
            <a:r>
              <a:rPr lang="en-US" sz="2400" i="1" smtClean="0">
                <a:solidFill>
                  <a:srgbClr val="0033CC"/>
                </a:solidFill>
              </a:rPr>
              <a:t>n</a:t>
            </a:r>
            <a:r>
              <a:rPr lang="en-US" sz="2400" smtClean="0">
                <a:solidFill>
                  <a:srgbClr val="0033CC"/>
                </a:solidFill>
              </a:rPr>
              <a:t> log </a:t>
            </a:r>
            <a:r>
              <a:rPr lang="en-US" sz="2400" i="1" smtClean="0">
                <a:solidFill>
                  <a:srgbClr val="0033CC"/>
                </a:solidFill>
              </a:rPr>
              <a:t>n)</a:t>
            </a:r>
            <a:r>
              <a:rPr lang="en-US" sz="2400" smtClean="0"/>
              <a:t> edges</a:t>
            </a:r>
            <a:endParaRPr lang="en-US" i="1" smtClean="0">
              <a:solidFill>
                <a:srgbClr val="003300"/>
              </a:solidFill>
            </a:endParaRPr>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p:txBody>
      </p:sp>
      <p:sp>
        <p:nvSpPr>
          <p:cNvPr id="82" name="Line 20"/>
          <p:cNvSpPr>
            <a:spLocks noChangeShapeType="1"/>
          </p:cNvSpPr>
          <p:nvPr/>
        </p:nvSpPr>
        <p:spPr bwMode="auto">
          <a:xfrm>
            <a:off x="1208088" y="2241550"/>
            <a:ext cx="401637"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5131" name="AutoShape 119"/>
          <p:cNvSpPr>
            <a:spLocks noChangeArrowheads="1"/>
          </p:cNvSpPr>
          <p:nvPr/>
        </p:nvSpPr>
        <p:spPr bwMode="auto">
          <a:xfrm rot="5400000">
            <a:off x="1598613" y="2189162"/>
            <a:ext cx="115888" cy="106363"/>
          </a:xfrm>
          <a:prstGeom prst="flowChartConnector">
            <a:avLst/>
          </a:prstGeom>
          <a:solidFill>
            <a:srgbClr val="0033CC"/>
          </a:solidFill>
          <a:ln w="12700" cap="rnd">
            <a:solidFill>
              <a:schemeClr val="tx1"/>
            </a:solidFill>
            <a:round/>
            <a:headEnd type="none" w="sm" len="sm"/>
            <a:tailEnd type="none" w="sm" len="sm"/>
          </a:ln>
        </p:spPr>
        <p:txBody>
          <a:bodyPr wrap="none" anchor="ctr"/>
          <a:lstStyle/>
          <a:p>
            <a:pPr algn="ctr"/>
            <a:endParaRPr lang="en-US" sz="2400"/>
          </a:p>
        </p:txBody>
      </p:sp>
      <p:sp>
        <p:nvSpPr>
          <p:cNvPr id="84" name="Line 20"/>
          <p:cNvSpPr>
            <a:spLocks noChangeShapeType="1"/>
          </p:cNvSpPr>
          <p:nvPr/>
        </p:nvSpPr>
        <p:spPr bwMode="auto">
          <a:xfrm>
            <a:off x="1703388" y="2241550"/>
            <a:ext cx="401637"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5133" name="AutoShape 119"/>
          <p:cNvSpPr>
            <a:spLocks noChangeArrowheads="1"/>
          </p:cNvSpPr>
          <p:nvPr/>
        </p:nvSpPr>
        <p:spPr bwMode="auto">
          <a:xfrm rot="5400000">
            <a:off x="2093913" y="2189162"/>
            <a:ext cx="115888" cy="106363"/>
          </a:xfrm>
          <a:prstGeom prst="flowChartConnector">
            <a:avLst/>
          </a:prstGeom>
          <a:solidFill>
            <a:srgbClr val="0033CC"/>
          </a:solidFill>
          <a:ln w="12700" cap="rnd">
            <a:solidFill>
              <a:schemeClr val="tx1"/>
            </a:solidFill>
            <a:round/>
            <a:headEnd type="none" w="sm" len="sm"/>
            <a:tailEnd type="none" w="sm" len="sm"/>
          </a:ln>
        </p:spPr>
        <p:txBody>
          <a:bodyPr wrap="none" anchor="ctr"/>
          <a:lstStyle/>
          <a:p>
            <a:pPr algn="ctr"/>
            <a:endParaRPr lang="en-US" sz="2400"/>
          </a:p>
        </p:txBody>
      </p:sp>
      <p:sp>
        <p:nvSpPr>
          <p:cNvPr id="5134" name="AutoShape 119"/>
          <p:cNvSpPr>
            <a:spLocks noChangeArrowheads="1"/>
          </p:cNvSpPr>
          <p:nvPr/>
        </p:nvSpPr>
        <p:spPr bwMode="auto">
          <a:xfrm rot="5400000">
            <a:off x="2589213" y="2189162"/>
            <a:ext cx="115888" cy="106363"/>
          </a:xfrm>
          <a:prstGeom prst="flowChartConnector">
            <a:avLst/>
          </a:prstGeom>
          <a:solidFill>
            <a:srgbClr val="0033CC"/>
          </a:solidFill>
          <a:ln w="12700" cap="rnd">
            <a:solidFill>
              <a:schemeClr val="tx1"/>
            </a:solidFill>
            <a:round/>
            <a:headEnd type="none" w="sm" len="sm"/>
            <a:tailEnd type="none" w="sm" len="sm"/>
          </a:ln>
        </p:spPr>
        <p:txBody>
          <a:bodyPr wrap="none" anchor="ctr"/>
          <a:lstStyle/>
          <a:p>
            <a:pPr algn="ctr"/>
            <a:endParaRPr lang="en-US" sz="2400"/>
          </a:p>
        </p:txBody>
      </p:sp>
      <p:sp>
        <p:nvSpPr>
          <p:cNvPr id="5135" name="AutoShape 119"/>
          <p:cNvSpPr>
            <a:spLocks noChangeArrowheads="1"/>
          </p:cNvSpPr>
          <p:nvPr/>
        </p:nvSpPr>
        <p:spPr bwMode="auto">
          <a:xfrm rot="5400000">
            <a:off x="1103313" y="2189162"/>
            <a:ext cx="115888" cy="106363"/>
          </a:xfrm>
          <a:prstGeom prst="flowChartConnector">
            <a:avLst/>
          </a:prstGeom>
          <a:solidFill>
            <a:srgbClr val="0033CC"/>
          </a:solidFill>
          <a:ln w="12700" cap="rnd">
            <a:solidFill>
              <a:schemeClr val="tx1"/>
            </a:solidFill>
            <a:round/>
            <a:headEnd type="none" w="sm" len="sm"/>
            <a:tailEnd type="none" w="sm" len="sm"/>
          </a:ln>
        </p:spPr>
        <p:txBody>
          <a:bodyPr wrap="none" anchor="ctr"/>
          <a:lstStyle/>
          <a:p>
            <a:pPr algn="ctr"/>
            <a:endParaRPr lang="en-US" sz="2400"/>
          </a:p>
        </p:txBody>
      </p:sp>
      <p:sp>
        <p:nvSpPr>
          <p:cNvPr id="5136" name="AutoShape 119"/>
          <p:cNvSpPr>
            <a:spLocks noChangeArrowheads="1"/>
          </p:cNvSpPr>
          <p:nvPr/>
        </p:nvSpPr>
        <p:spPr bwMode="auto">
          <a:xfrm rot="5400000">
            <a:off x="3098006" y="2189957"/>
            <a:ext cx="115887" cy="107950"/>
          </a:xfrm>
          <a:prstGeom prst="flowChartConnector">
            <a:avLst/>
          </a:prstGeom>
          <a:solidFill>
            <a:srgbClr val="0033CC"/>
          </a:solidFill>
          <a:ln w="12700" cap="rnd">
            <a:solidFill>
              <a:schemeClr val="tx1"/>
            </a:solidFill>
            <a:round/>
            <a:headEnd type="none" w="sm" len="sm"/>
            <a:tailEnd type="none" w="sm" len="sm"/>
          </a:ln>
        </p:spPr>
        <p:txBody>
          <a:bodyPr wrap="none" anchor="ctr"/>
          <a:lstStyle/>
          <a:p>
            <a:pPr algn="ctr"/>
            <a:endParaRPr lang="en-US" sz="2400"/>
          </a:p>
        </p:txBody>
      </p:sp>
      <p:sp>
        <p:nvSpPr>
          <p:cNvPr id="78" name="Line 20"/>
          <p:cNvSpPr>
            <a:spLocks noChangeShapeType="1"/>
          </p:cNvSpPr>
          <p:nvPr/>
        </p:nvSpPr>
        <p:spPr bwMode="auto">
          <a:xfrm>
            <a:off x="3203575" y="2244725"/>
            <a:ext cx="40005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5138" name="AutoShape 119"/>
          <p:cNvSpPr>
            <a:spLocks noChangeArrowheads="1"/>
          </p:cNvSpPr>
          <p:nvPr/>
        </p:nvSpPr>
        <p:spPr bwMode="auto">
          <a:xfrm rot="5400000">
            <a:off x="3593306" y="2189957"/>
            <a:ext cx="115887" cy="107950"/>
          </a:xfrm>
          <a:prstGeom prst="flowChartConnector">
            <a:avLst/>
          </a:prstGeom>
          <a:solidFill>
            <a:srgbClr val="0033CC"/>
          </a:solidFill>
          <a:ln w="12700" cap="rnd">
            <a:solidFill>
              <a:schemeClr val="tx1"/>
            </a:solidFill>
            <a:round/>
            <a:headEnd type="none" w="sm" len="sm"/>
            <a:tailEnd type="none" w="sm" len="sm"/>
          </a:ln>
        </p:spPr>
        <p:txBody>
          <a:bodyPr wrap="none" anchor="ctr"/>
          <a:lstStyle/>
          <a:p>
            <a:pPr algn="ctr"/>
            <a:endParaRPr lang="en-US" sz="2400"/>
          </a:p>
        </p:txBody>
      </p:sp>
      <p:sp>
        <p:nvSpPr>
          <p:cNvPr id="80" name="Line 20"/>
          <p:cNvSpPr>
            <a:spLocks noChangeShapeType="1"/>
          </p:cNvSpPr>
          <p:nvPr/>
        </p:nvSpPr>
        <p:spPr bwMode="auto">
          <a:xfrm>
            <a:off x="3698875" y="2244725"/>
            <a:ext cx="401638"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5140" name="AutoShape 119"/>
          <p:cNvSpPr>
            <a:spLocks noChangeArrowheads="1"/>
          </p:cNvSpPr>
          <p:nvPr/>
        </p:nvSpPr>
        <p:spPr bwMode="auto">
          <a:xfrm rot="5400000">
            <a:off x="4089400" y="2190751"/>
            <a:ext cx="115887" cy="106362"/>
          </a:xfrm>
          <a:prstGeom prst="flowChartConnector">
            <a:avLst/>
          </a:prstGeom>
          <a:solidFill>
            <a:srgbClr val="0033CC"/>
          </a:solidFill>
          <a:ln w="12700" cap="rnd">
            <a:solidFill>
              <a:schemeClr val="tx1"/>
            </a:solidFill>
            <a:round/>
            <a:headEnd type="none" w="sm" len="sm"/>
            <a:tailEnd type="none" w="sm" len="sm"/>
          </a:ln>
        </p:spPr>
        <p:txBody>
          <a:bodyPr wrap="none" anchor="ctr"/>
          <a:lstStyle/>
          <a:p>
            <a:pPr algn="ctr"/>
            <a:endParaRPr lang="en-US" sz="2400"/>
          </a:p>
        </p:txBody>
      </p:sp>
      <p:sp>
        <p:nvSpPr>
          <p:cNvPr id="107" name="Line 20"/>
          <p:cNvSpPr>
            <a:spLocks noChangeShapeType="1"/>
          </p:cNvSpPr>
          <p:nvPr/>
        </p:nvSpPr>
        <p:spPr bwMode="auto">
          <a:xfrm>
            <a:off x="5183188" y="2241550"/>
            <a:ext cx="401637"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5142" name="AutoShape 119"/>
          <p:cNvSpPr>
            <a:spLocks noChangeArrowheads="1"/>
          </p:cNvSpPr>
          <p:nvPr/>
        </p:nvSpPr>
        <p:spPr bwMode="auto">
          <a:xfrm rot="5400000">
            <a:off x="5573713" y="2189162"/>
            <a:ext cx="115888" cy="106363"/>
          </a:xfrm>
          <a:prstGeom prst="flowChartConnector">
            <a:avLst/>
          </a:prstGeom>
          <a:solidFill>
            <a:srgbClr val="0033CC"/>
          </a:solidFill>
          <a:ln w="12700" cap="rnd">
            <a:solidFill>
              <a:schemeClr val="tx1"/>
            </a:solidFill>
            <a:round/>
            <a:headEnd type="none" w="sm" len="sm"/>
            <a:tailEnd type="none" w="sm" len="sm"/>
          </a:ln>
        </p:spPr>
        <p:txBody>
          <a:bodyPr wrap="none" anchor="ctr"/>
          <a:lstStyle/>
          <a:p>
            <a:pPr algn="ctr"/>
            <a:endParaRPr lang="en-US" sz="2400"/>
          </a:p>
        </p:txBody>
      </p:sp>
      <p:sp>
        <p:nvSpPr>
          <p:cNvPr id="109" name="Line 20"/>
          <p:cNvSpPr>
            <a:spLocks noChangeShapeType="1"/>
          </p:cNvSpPr>
          <p:nvPr/>
        </p:nvSpPr>
        <p:spPr bwMode="auto">
          <a:xfrm>
            <a:off x="5678488" y="2241550"/>
            <a:ext cx="401637"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5144" name="AutoShape 119"/>
          <p:cNvSpPr>
            <a:spLocks noChangeArrowheads="1"/>
          </p:cNvSpPr>
          <p:nvPr/>
        </p:nvSpPr>
        <p:spPr bwMode="auto">
          <a:xfrm rot="5400000">
            <a:off x="6069013" y="2189162"/>
            <a:ext cx="115888" cy="106363"/>
          </a:xfrm>
          <a:prstGeom prst="flowChartConnector">
            <a:avLst/>
          </a:prstGeom>
          <a:solidFill>
            <a:srgbClr val="0033CC"/>
          </a:solidFill>
          <a:ln w="12700" cap="rnd">
            <a:solidFill>
              <a:schemeClr val="tx1"/>
            </a:solidFill>
            <a:round/>
            <a:headEnd type="none" w="sm" len="sm"/>
            <a:tailEnd type="none" w="sm" len="sm"/>
          </a:ln>
        </p:spPr>
        <p:txBody>
          <a:bodyPr wrap="none" anchor="ctr"/>
          <a:lstStyle/>
          <a:p>
            <a:pPr algn="ctr"/>
            <a:endParaRPr lang="en-US" sz="2400"/>
          </a:p>
        </p:txBody>
      </p:sp>
      <p:sp>
        <p:nvSpPr>
          <p:cNvPr id="5145" name="AutoShape 119"/>
          <p:cNvSpPr>
            <a:spLocks noChangeArrowheads="1"/>
          </p:cNvSpPr>
          <p:nvPr/>
        </p:nvSpPr>
        <p:spPr bwMode="auto">
          <a:xfrm rot="5400000">
            <a:off x="6564313" y="2189162"/>
            <a:ext cx="115888" cy="106363"/>
          </a:xfrm>
          <a:prstGeom prst="flowChartConnector">
            <a:avLst/>
          </a:prstGeom>
          <a:solidFill>
            <a:srgbClr val="0033CC"/>
          </a:solidFill>
          <a:ln w="12700" cap="rnd">
            <a:solidFill>
              <a:schemeClr val="tx1"/>
            </a:solidFill>
            <a:round/>
            <a:headEnd type="none" w="sm" len="sm"/>
            <a:tailEnd type="none" w="sm" len="sm"/>
          </a:ln>
        </p:spPr>
        <p:txBody>
          <a:bodyPr wrap="none" anchor="ctr"/>
          <a:lstStyle/>
          <a:p>
            <a:pPr algn="ctr"/>
            <a:endParaRPr lang="en-US" sz="2400"/>
          </a:p>
        </p:txBody>
      </p:sp>
      <p:sp>
        <p:nvSpPr>
          <p:cNvPr id="5146" name="AutoShape 119"/>
          <p:cNvSpPr>
            <a:spLocks noChangeArrowheads="1"/>
          </p:cNvSpPr>
          <p:nvPr/>
        </p:nvSpPr>
        <p:spPr bwMode="auto">
          <a:xfrm rot="5400000">
            <a:off x="5078413" y="2189162"/>
            <a:ext cx="115888" cy="106363"/>
          </a:xfrm>
          <a:prstGeom prst="flowChartConnector">
            <a:avLst/>
          </a:prstGeom>
          <a:solidFill>
            <a:srgbClr val="0033CC"/>
          </a:solidFill>
          <a:ln w="12700" cap="rnd">
            <a:solidFill>
              <a:schemeClr val="tx1"/>
            </a:solidFill>
            <a:round/>
            <a:headEnd type="none" w="sm" len="sm"/>
            <a:tailEnd type="none" w="sm" len="sm"/>
          </a:ln>
        </p:spPr>
        <p:txBody>
          <a:bodyPr wrap="none" anchor="ctr"/>
          <a:lstStyle/>
          <a:p>
            <a:pPr algn="ctr"/>
            <a:endParaRPr lang="en-US" sz="2400"/>
          </a:p>
        </p:txBody>
      </p:sp>
      <p:sp>
        <p:nvSpPr>
          <p:cNvPr id="5147" name="AutoShape 119"/>
          <p:cNvSpPr>
            <a:spLocks noChangeArrowheads="1"/>
          </p:cNvSpPr>
          <p:nvPr/>
        </p:nvSpPr>
        <p:spPr bwMode="auto">
          <a:xfrm rot="5400000">
            <a:off x="7073106" y="2189957"/>
            <a:ext cx="115887" cy="107950"/>
          </a:xfrm>
          <a:prstGeom prst="flowChartConnector">
            <a:avLst/>
          </a:prstGeom>
          <a:solidFill>
            <a:srgbClr val="0033CC"/>
          </a:solidFill>
          <a:ln w="12700" cap="rnd">
            <a:solidFill>
              <a:schemeClr val="tx1"/>
            </a:solidFill>
            <a:round/>
            <a:headEnd type="none" w="sm" len="sm"/>
            <a:tailEnd type="none" w="sm" len="sm"/>
          </a:ln>
        </p:spPr>
        <p:txBody>
          <a:bodyPr wrap="none" anchor="ctr"/>
          <a:lstStyle/>
          <a:p>
            <a:pPr algn="ctr"/>
            <a:endParaRPr lang="en-US" sz="2400"/>
          </a:p>
        </p:txBody>
      </p:sp>
      <p:sp>
        <p:nvSpPr>
          <p:cNvPr id="103" name="Line 20"/>
          <p:cNvSpPr>
            <a:spLocks noChangeShapeType="1"/>
          </p:cNvSpPr>
          <p:nvPr/>
        </p:nvSpPr>
        <p:spPr bwMode="auto">
          <a:xfrm>
            <a:off x="7178675" y="2244725"/>
            <a:ext cx="40005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5149" name="AutoShape 119"/>
          <p:cNvSpPr>
            <a:spLocks noChangeArrowheads="1"/>
          </p:cNvSpPr>
          <p:nvPr/>
        </p:nvSpPr>
        <p:spPr bwMode="auto">
          <a:xfrm rot="5400000">
            <a:off x="7568406" y="2189957"/>
            <a:ext cx="115887" cy="107950"/>
          </a:xfrm>
          <a:prstGeom prst="flowChartConnector">
            <a:avLst/>
          </a:prstGeom>
          <a:solidFill>
            <a:srgbClr val="0033CC"/>
          </a:solidFill>
          <a:ln w="12700" cap="rnd">
            <a:solidFill>
              <a:schemeClr val="tx1"/>
            </a:solidFill>
            <a:round/>
            <a:headEnd type="none" w="sm" len="sm"/>
            <a:tailEnd type="none" w="sm" len="sm"/>
          </a:ln>
        </p:spPr>
        <p:txBody>
          <a:bodyPr wrap="none" anchor="ctr"/>
          <a:lstStyle/>
          <a:p>
            <a:pPr algn="ctr"/>
            <a:endParaRPr lang="en-US" sz="2400"/>
          </a:p>
        </p:txBody>
      </p:sp>
      <p:sp>
        <p:nvSpPr>
          <p:cNvPr id="105" name="Line 20"/>
          <p:cNvSpPr>
            <a:spLocks noChangeShapeType="1"/>
          </p:cNvSpPr>
          <p:nvPr/>
        </p:nvSpPr>
        <p:spPr bwMode="auto">
          <a:xfrm>
            <a:off x="7673975" y="2244725"/>
            <a:ext cx="40005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5151" name="AutoShape 119"/>
          <p:cNvSpPr>
            <a:spLocks noChangeArrowheads="1"/>
          </p:cNvSpPr>
          <p:nvPr/>
        </p:nvSpPr>
        <p:spPr bwMode="auto">
          <a:xfrm rot="5400000">
            <a:off x="8064500" y="2190751"/>
            <a:ext cx="115887" cy="106362"/>
          </a:xfrm>
          <a:prstGeom prst="flowChartConnector">
            <a:avLst/>
          </a:prstGeom>
          <a:solidFill>
            <a:srgbClr val="0033CC"/>
          </a:solidFill>
          <a:ln w="12700" cap="rnd">
            <a:solidFill>
              <a:schemeClr val="tx1"/>
            </a:solidFill>
            <a:round/>
            <a:headEnd type="none" w="sm" len="sm"/>
            <a:tailEnd type="none" w="sm" len="sm"/>
          </a:ln>
        </p:spPr>
        <p:txBody>
          <a:bodyPr wrap="none" anchor="ctr"/>
          <a:lstStyle/>
          <a:p>
            <a:pPr algn="ctr"/>
            <a:endParaRPr lang="en-US" sz="2400"/>
          </a:p>
        </p:txBody>
      </p:sp>
      <p:sp>
        <p:nvSpPr>
          <p:cNvPr id="86" name="Line 20"/>
          <p:cNvSpPr>
            <a:spLocks noChangeShapeType="1"/>
          </p:cNvSpPr>
          <p:nvPr/>
        </p:nvSpPr>
        <p:spPr bwMode="auto">
          <a:xfrm>
            <a:off x="2198688" y="2241550"/>
            <a:ext cx="401637"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76" name="Line 20"/>
          <p:cNvSpPr>
            <a:spLocks noChangeShapeType="1"/>
          </p:cNvSpPr>
          <p:nvPr/>
        </p:nvSpPr>
        <p:spPr bwMode="auto">
          <a:xfrm>
            <a:off x="2708275" y="2244725"/>
            <a:ext cx="40005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89" name="Arc 88"/>
          <p:cNvSpPr/>
          <p:nvPr/>
        </p:nvSpPr>
        <p:spPr bwMode="auto">
          <a:xfrm>
            <a:off x="1136650" y="1800225"/>
            <a:ext cx="1501775" cy="766763"/>
          </a:xfrm>
          <a:prstGeom prst="arc">
            <a:avLst>
              <a:gd name="adj1" fmla="val 10754967"/>
              <a:gd name="adj2" fmla="val 29430"/>
            </a:avLst>
          </a:prstGeom>
          <a:noFill/>
          <a:ln w="22225" cap="flat" cmpd="sng" algn="ctr">
            <a:solidFill>
              <a:srgbClr val="FF0000"/>
            </a:solidFill>
            <a:prstDash val="solid"/>
            <a:round/>
            <a:headEnd type="none" w="sm" len="sm"/>
            <a:tailEnd type="stealth" w="lg" len="lg"/>
          </a:ln>
          <a:effectLst/>
        </p:spPr>
        <p:txBody>
          <a:bodyPr/>
          <a:lstStyle/>
          <a:p>
            <a:pPr algn="ctr"/>
            <a:endParaRPr lang="en-US"/>
          </a:p>
        </p:txBody>
      </p:sp>
      <p:sp>
        <p:nvSpPr>
          <p:cNvPr id="90" name="Arc 89"/>
          <p:cNvSpPr/>
          <p:nvPr/>
        </p:nvSpPr>
        <p:spPr bwMode="auto">
          <a:xfrm>
            <a:off x="2652713" y="1800225"/>
            <a:ext cx="1503362" cy="766763"/>
          </a:xfrm>
          <a:prstGeom prst="arc">
            <a:avLst>
              <a:gd name="adj1" fmla="val 10754967"/>
              <a:gd name="adj2" fmla="val 29430"/>
            </a:avLst>
          </a:prstGeom>
          <a:noFill/>
          <a:ln w="22225" cap="flat" cmpd="sng" algn="ctr">
            <a:solidFill>
              <a:srgbClr val="FF0000"/>
            </a:solidFill>
            <a:prstDash val="solid"/>
            <a:round/>
            <a:headEnd type="none" w="sm" len="sm"/>
            <a:tailEnd type="stealth" w="lg" len="lg"/>
          </a:ln>
          <a:effectLst/>
        </p:spPr>
        <p:txBody>
          <a:bodyPr/>
          <a:lstStyle/>
          <a:p>
            <a:pPr algn="ctr"/>
            <a:endParaRPr lang="en-US"/>
          </a:p>
        </p:txBody>
      </p:sp>
      <p:sp>
        <p:nvSpPr>
          <p:cNvPr id="91" name="Arc 90"/>
          <p:cNvSpPr/>
          <p:nvPr/>
        </p:nvSpPr>
        <p:spPr bwMode="auto">
          <a:xfrm>
            <a:off x="1655763" y="1979613"/>
            <a:ext cx="939800" cy="407987"/>
          </a:xfrm>
          <a:prstGeom prst="arc">
            <a:avLst>
              <a:gd name="adj1" fmla="val 10754967"/>
              <a:gd name="adj2" fmla="val 132989"/>
            </a:avLst>
          </a:prstGeom>
          <a:noFill/>
          <a:ln w="22225" cap="flat" cmpd="sng" algn="ctr">
            <a:solidFill>
              <a:srgbClr val="FF0000"/>
            </a:solidFill>
            <a:prstDash val="solid"/>
            <a:round/>
            <a:headEnd type="none" w="sm" len="sm"/>
            <a:tailEnd type="stealth" w="lg" len="lg"/>
          </a:ln>
          <a:effectLst/>
        </p:spPr>
        <p:txBody>
          <a:bodyPr/>
          <a:lstStyle/>
          <a:p>
            <a:pPr algn="ctr"/>
            <a:endParaRPr lang="en-US"/>
          </a:p>
        </p:txBody>
      </p:sp>
      <p:sp>
        <p:nvSpPr>
          <p:cNvPr id="92" name="Arc 91"/>
          <p:cNvSpPr/>
          <p:nvPr/>
        </p:nvSpPr>
        <p:spPr bwMode="auto">
          <a:xfrm>
            <a:off x="2668588" y="1979613"/>
            <a:ext cx="1009650" cy="407987"/>
          </a:xfrm>
          <a:prstGeom prst="arc">
            <a:avLst>
              <a:gd name="adj1" fmla="val 10754967"/>
              <a:gd name="adj2" fmla="val 132989"/>
            </a:avLst>
          </a:prstGeom>
          <a:noFill/>
          <a:ln w="22225" cap="flat" cmpd="sng" algn="ctr">
            <a:solidFill>
              <a:srgbClr val="FF0000"/>
            </a:solidFill>
            <a:prstDash val="solid"/>
            <a:round/>
            <a:headEnd type="none" w="sm" len="sm"/>
            <a:tailEnd type="stealth" w="lg" len="lg"/>
          </a:ln>
          <a:effectLst/>
        </p:spPr>
        <p:txBody>
          <a:bodyPr/>
          <a:lstStyle/>
          <a:p>
            <a:pPr algn="ctr"/>
            <a:endParaRPr lang="en-US"/>
          </a:p>
        </p:txBody>
      </p:sp>
      <p:sp>
        <p:nvSpPr>
          <p:cNvPr id="111" name="Line 20"/>
          <p:cNvSpPr>
            <a:spLocks noChangeShapeType="1"/>
          </p:cNvSpPr>
          <p:nvPr/>
        </p:nvSpPr>
        <p:spPr bwMode="auto">
          <a:xfrm>
            <a:off x="6173788" y="2241550"/>
            <a:ext cx="401637"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101" name="Line 20"/>
          <p:cNvSpPr>
            <a:spLocks noChangeShapeType="1"/>
          </p:cNvSpPr>
          <p:nvPr/>
        </p:nvSpPr>
        <p:spPr bwMode="auto">
          <a:xfrm>
            <a:off x="6683375" y="2244725"/>
            <a:ext cx="40005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6" name="Arc 95"/>
          <p:cNvSpPr/>
          <p:nvPr/>
        </p:nvSpPr>
        <p:spPr bwMode="auto">
          <a:xfrm>
            <a:off x="5111750" y="1800225"/>
            <a:ext cx="1501775" cy="766763"/>
          </a:xfrm>
          <a:prstGeom prst="arc">
            <a:avLst>
              <a:gd name="adj1" fmla="val 10754967"/>
              <a:gd name="adj2" fmla="val 29430"/>
            </a:avLst>
          </a:prstGeom>
          <a:noFill/>
          <a:ln w="22225" cap="flat" cmpd="sng" algn="ctr">
            <a:solidFill>
              <a:srgbClr val="FF0000"/>
            </a:solidFill>
            <a:prstDash val="solid"/>
            <a:round/>
            <a:headEnd type="none" w="sm" len="sm"/>
            <a:tailEnd type="stealth" w="lg" len="lg"/>
          </a:ln>
          <a:effectLst/>
        </p:spPr>
        <p:txBody>
          <a:bodyPr/>
          <a:lstStyle/>
          <a:p>
            <a:pPr algn="ctr"/>
            <a:endParaRPr lang="en-US"/>
          </a:p>
        </p:txBody>
      </p:sp>
      <p:sp>
        <p:nvSpPr>
          <p:cNvPr id="97" name="Arc 96"/>
          <p:cNvSpPr/>
          <p:nvPr/>
        </p:nvSpPr>
        <p:spPr bwMode="auto">
          <a:xfrm>
            <a:off x="6627813" y="1800225"/>
            <a:ext cx="1501775" cy="766763"/>
          </a:xfrm>
          <a:prstGeom prst="arc">
            <a:avLst>
              <a:gd name="adj1" fmla="val 10754967"/>
              <a:gd name="adj2" fmla="val 29430"/>
            </a:avLst>
          </a:prstGeom>
          <a:noFill/>
          <a:ln w="22225" cap="flat" cmpd="sng" algn="ctr">
            <a:solidFill>
              <a:srgbClr val="FF0000"/>
            </a:solidFill>
            <a:prstDash val="solid"/>
            <a:round/>
            <a:headEnd type="none" w="sm" len="sm"/>
            <a:tailEnd type="stealth" w="lg" len="lg"/>
          </a:ln>
          <a:effectLst/>
        </p:spPr>
        <p:txBody>
          <a:bodyPr/>
          <a:lstStyle/>
          <a:p>
            <a:pPr algn="ctr"/>
            <a:endParaRPr lang="en-US"/>
          </a:p>
        </p:txBody>
      </p:sp>
      <p:sp>
        <p:nvSpPr>
          <p:cNvPr id="98" name="Arc 97"/>
          <p:cNvSpPr/>
          <p:nvPr/>
        </p:nvSpPr>
        <p:spPr bwMode="auto">
          <a:xfrm>
            <a:off x="5630863" y="1979613"/>
            <a:ext cx="939800" cy="407987"/>
          </a:xfrm>
          <a:prstGeom prst="arc">
            <a:avLst>
              <a:gd name="adj1" fmla="val 10754967"/>
              <a:gd name="adj2" fmla="val 132989"/>
            </a:avLst>
          </a:prstGeom>
          <a:noFill/>
          <a:ln w="22225" cap="flat" cmpd="sng" algn="ctr">
            <a:solidFill>
              <a:srgbClr val="FF0000"/>
            </a:solidFill>
            <a:prstDash val="solid"/>
            <a:round/>
            <a:headEnd type="none" w="sm" len="sm"/>
            <a:tailEnd type="stealth" w="lg" len="lg"/>
          </a:ln>
          <a:effectLst/>
        </p:spPr>
        <p:txBody>
          <a:bodyPr/>
          <a:lstStyle/>
          <a:p>
            <a:pPr algn="ctr"/>
            <a:endParaRPr lang="en-US"/>
          </a:p>
        </p:txBody>
      </p:sp>
      <p:sp>
        <p:nvSpPr>
          <p:cNvPr id="99" name="Arc 98"/>
          <p:cNvSpPr/>
          <p:nvPr/>
        </p:nvSpPr>
        <p:spPr bwMode="auto">
          <a:xfrm>
            <a:off x="6643688" y="1979613"/>
            <a:ext cx="1009650" cy="407987"/>
          </a:xfrm>
          <a:prstGeom prst="arc">
            <a:avLst>
              <a:gd name="adj1" fmla="val 10754967"/>
              <a:gd name="adj2" fmla="val 132989"/>
            </a:avLst>
          </a:prstGeom>
          <a:noFill/>
          <a:ln w="22225" cap="flat" cmpd="sng" algn="ctr">
            <a:solidFill>
              <a:srgbClr val="FF0000"/>
            </a:solidFill>
            <a:prstDash val="solid"/>
            <a:round/>
            <a:headEnd type="none" w="sm" len="sm"/>
            <a:tailEnd type="stealth" w="lg" len="lg"/>
          </a:ln>
          <a:effectLst/>
        </p:spPr>
        <p:txBody>
          <a:bodyPr/>
          <a:lstStyle/>
          <a:p>
            <a:pPr algn="ctr"/>
            <a:endParaRPr lang="en-US"/>
          </a:p>
        </p:txBody>
      </p:sp>
      <p:sp>
        <p:nvSpPr>
          <p:cNvPr id="5164" name="AutoShape 119"/>
          <p:cNvSpPr>
            <a:spLocks noChangeArrowheads="1"/>
          </p:cNvSpPr>
          <p:nvPr/>
        </p:nvSpPr>
        <p:spPr bwMode="auto">
          <a:xfrm rot="5400000">
            <a:off x="4579938" y="2198687"/>
            <a:ext cx="115888" cy="106363"/>
          </a:xfrm>
          <a:prstGeom prst="flowChartConnector">
            <a:avLst/>
          </a:prstGeom>
          <a:solidFill>
            <a:srgbClr val="0033CC"/>
          </a:solidFill>
          <a:ln w="12700" cap="rnd">
            <a:solidFill>
              <a:schemeClr val="tx1"/>
            </a:solidFill>
            <a:round/>
            <a:headEnd type="none" w="sm" len="sm"/>
            <a:tailEnd type="none" w="sm" len="sm"/>
          </a:ln>
        </p:spPr>
        <p:txBody>
          <a:bodyPr wrap="none" anchor="ctr"/>
          <a:lstStyle/>
          <a:p>
            <a:pPr algn="ctr"/>
            <a:endParaRPr lang="en-US" sz="2400"/>
          </a:p>
        </p:txBody>
      </p:sp>
      <p:sp>
        <p:nvSpPr>
          <p:cNvPr id="116" name="Line 20"/>
          <p:cNvSpPr>
            <a:spLocks noChangeShapeType="1"/>
          </p:cNvSpPr>
          <p:nvPr/>
        </p:nvSpPr>
        <p:spPr bwMode="auto">
          <a:xfrm>
            <a:off x="4684713" y="2265363"/>
            <a:ext cx="401637" cy="0"/>
          </a:xfrm>
          <a:prstGeom prst="line">
            <a:avLst/>
          </a:prstGeom>
          <a:noFill/>
          <a:ln w="22225">
            <a:solidFill>
              <a:srgbClr val="00B050"/>
            </a:solidFill>
            <a:round/>
            <a:headEnd type="none" w="sm" len="sm"/>
            <a:tailEnd type="stealth" w="med" len="lg"/>
          </a:ln>
        </p:spPr>
        <p:txBody>
          <a:bodyPr wrap="none" anchor="ctr"/>
          <a:lstStyle/>
          <a:p>
            <a:endParaRPr lang="en-US"/>
          </a:p>
        </p:txBody>
      </p:sp>
      <p:sp>
        <p:nvSpPr>
          <p:cNvPr id="118" name="Arc 117"/>
          <p:cNvSpPr/>
          <p:nvPr/>
        </p:nvSpPr>
        <p:spPr bwMode="auto">
          <a:xfrm>
            <a:off x="4670425" y="1430338"/>
            <a:ext cx="3505200" cy="1616075"/>
          </a:xfrm>
          <a:prstGeom prst="arc">
            <a:avLst>
              <a:gd name="adj1" fmla="val 10853376"/>
              <a:gd name="adj2" fmla="val 21593906"/>
            </a:avLst>
          </a:prstGeom>
          <a:noFill/>
          <a:ln w="22225" cap="flat" cmpd="sng" algn="ctr">
            <a:solidFill>
              <a:srgbClr val="00B050"/>
            </a:solidFill>
            <a:prstDash val="solid"/>
            <a:round/>
            <a:headEnd type="none" w="sm" len="sm"/>
            <a:tailEnd type="stealth" w="lg" len="lg"/>
          </a:ln>
          <a:effectLst/>
        </p:spPr>
        <p:txBody>
          <a:bodyPr/>
          <a:lstStyle/>
          <a:p>
            <a:pPr algn="ctr"/>
            <a:endParaRPr lang="en-US"/>
          </a:p>
        </p:txBody>
      </p:sp>
      <p:sp>
        <p:nvSpPr>
          <p:cNvPr id="119" name="Arc 118"/>
          <p:cNvSpPr/>
          <p:nvPr/>
        </p:nvSpPr>
        <p:spPr bwMode="auto">
          <a:xfrm>
            <a:off x="4672013" y="1568450"/>
            <a:ext cx="2994025" cy="1303338"/>
          </a:xfrm>
          <a:prstGeom prst="arc">
            <a:avLst>
              <a:gd name="adj1" fmla="val 10853376"/>
              <a:gd name="adj2" fmla="val 21593906"/>
            </a:avLst>
          </a:prstGeom>
          <a:noFill/>
          <a:ln w="22225" cap="flat" cmpd="sng" algn="ctr">
            <a:solidFill>
              <a:srgbClr val="00B050"/>
            </a:solidFill>
            <a:prstDash val="solid"/>
            <a:round/>
            <a:headEnd type="none" w="sm" len="sm"/>
            <a:tailEnd type="stealth" w="lg" len="lg"/>
          </a:ln>
          <a:effectLst/>
        </p:spPr>
        <p:txBody>
          <a:bodyPr/>
          <a:lstStyle/>
          <a:p>
            <a:pPr algn="ctr"/>
            <a:endParaRPr lang="en-US"/>
          </a:p>
        </p:txBody>
      </p:sp>
      <p:sp>
        <p:nvSpPr>
          <p:cNvPr id="120" name="Arc 119"/>
          <p:cNvSpPr/>
          <p:nvPr/>
        </p:nvSpPr>
        <p:spPr bwMode="auto">
          <a:xfrm>
            <a:off x="4670425" y="1952625"/>
            <a:ext cx="974725" cy="423863"/>
          </a:xfrm>
          <a:prstGeom prst="arc">
            <a:avLst>
              <a:gd name="adj1" fmla="val 10754967"/>
              <a:gd name="adj2" fmla="val 132989"/>
            </a:avLst>
          </a:prstGeom>
          <a:noFill/>
          <a:ln w="22225" cap="flat" cmpd="sng" algn="ctr">
            <a:solidFill>
              <a:srgbClr val="00B050"/>
            </a:solidFill>
            <a:prstDash val="solid"/>
            <a:round/>
            <a:headEnd type="none" w="sm" len="sm"/>
            <a:tailEnd type="stealth" w="lg" len="lg"/>
          </a:ln>
          <a:effectLst/>
        </p:spPr>
        <p:txBody>
          <a:bodyPr/>
          <a:lstStyle/>
          <a:p>
            <a:pPr algn="ctr"/>
            <a:endParaRPr lang="en-US"/>
          </a:p>
        </p:txBody>
      </p:sp>
      <p:sp>
        <p:nvSpPr>
          <p:cNvPr id="121" name="TextBox 120"/>
          <p:cNvSpPr txBox="1">
            <a:spLocks noChangeArrowheads="1"/>
          </p:cNvSpPr>
          <p:nvPr/>
        </p:nvSpPr>
        <p:spPr bwMode="auto">
          <a:xfrm>
            <a:off x="4691063" y="1446213"/>
            <a:ext cx="996950" cy="584200"/>
          </a:xfrm>
          <a:prstGeom prst="rect">
            <a:avLst/>
          </a:prstGeom>
          <a:noFill/>
          <a:ln w="9525">
            <a:noFill/>
            <a:miter lim="800000"/>
            <a:headEnd/>
            <a:tailEnd/>
          </a:ln>
        </p:spPr>
        <p:txBody>
          <a:bodyPr>
            <a:spAutoFit/>
          </a:bodyPr>
          <a:lstStyle/>
          <a:p>
            <a:pPr algn="ctr"/>
            <a:r>
              <a:rPr lang="en-US" sz="3200" b="1" i="0">
                <a:solidFill>
                  <a:srgbClr val="00B050"/>
                </a:solidFill>
              </a:rPr>
              <a:t>…</a:t>
            </a:r>
          </a:p>
        </p:txBody>
      </p:sp>
      <p:sp>
        <p:nvSpPr>
          <p:cNvPr id="123" name="Line 20"/>
          <p:cNvSpPr>
            <a:spLocks noChangeShapeType="1"/>
          </p:cNvSpPr>
          <p:nvPr/>
        </p:nvSpPr>
        <p:spPr bwMode="auto">
          <a:xfrm>
            <a:off x="4200525" y="2265363"/>
            <a:ext cx="401638" cy="0"/>
          </a:xfrm>
          <a:prstGeom prst="line">
            <a:avLst/>
          </a:prstGeom>
          <a:noFill/>
          <a:ln w="22225">
            <a:solidFill>
              <a:srgbClr val="00B050"/>
            </a:solidFill>
            <a:round/>
            <a:headEnd type="none" w="sm" len="sm"/>
            <a:tailEnd type="stealth" w="med" len="lg"/>
          </a:ln>
        </p:spPr>
        <p:txBody>
          <a:bodyPr wrap="none" anchor="ctr"/>
          <a:lstStyle/>
          <a:p>
            <a:endParaRPr lang="en-US"/>
          </a:p>
        </p:txBody>
      </p:sp>
      <p:sp>
        <p:nvSpPr>
          <p:cNvPr id="124" name="Arc 123"/>
          <p:cNvSpPr/>
          <p:nvPr/>
        </p:nvSpPr>
        <p:spPr bwMode="auto">
          <a:xfrm>
            <a:off x="1108075" y="1446213"/>
            <a:ext cx="3562350" cy="1603375"/>
          </a:xfrm>
          <a:prstGeom prst="arc">
            <a:avLst>
              <a:gd name="adj1" fmla="val 10853376"/>
              <a:gd name="adj2" fmla="val 21433451"/>
            </a:avLst>
          </a:prstGeom>
          <a:noFill/>
          <a:ln w="22225" cap="flat" cmpd="sng" algn="ctr">
            <a:solidFill>
              <a:srgbClr val="00B050"/>
            </a:solidFill>
            <a:prstDash val="solid"/>
            <a:round/>
            <a:headEnd type="none" w="sm" len="sm"/>
            <a:tailEnd type="stealth" w="lg" len="lg"/>
          </a:ln>
          <a:effectLst/>
        </p:spPr>
        <p:txBody>
          <a:bodyPr/>
          <a:lstStyle/>
          <a:p>
            <a:pPr algn="ctr"/>
            <a:endParaRPr lang="en-US"/>
          </a:p>
        </p:txBody>
      </p:sp>
      <p:sp>
        <p:nvSpPr>
          <p:cNvPr id="125" name="Arc 124"/>
          <p:cNvSpPr/>
          <p:nvPr/>
        </p:nvSpPr>
        <p:spPr bwMode="auto">
          <a:xfrm>
            <a:off x="1635125" y="1584325"/>
            <a:ext cx="2994025" cy="1303338"/>
          </a:xfrm>
          <a:prstGeom prst="arc">
            <a:avLst>
              <a:gd name="adj1" fmla="val 10853376"/>
              <a:gd name="adj2" fmla="val 21500200"/>
            </a:avLst>
          </a:prstGeom>
          <a:noFill/>
          <a:ln w="22225" cap="flat" cmpd="sng" algn="ctr">
            <a:solidFill>
              <a:srgbClr val="00B050"/>
            </a:solidFill>
            <a:prstDash val="solid"/>
            <a:round/>
            <a:headEnd type="none" w="sm" len="sm"/>
            <a:tailEnd type="stealth" w="lg" len="lg"/>
          </a:ln>
          <a:effectLst/>
        </p:spPr>
        <p:txBody>
          <a:bodyPr/>
          <a:lstStyle/>
          <a:p>
            <a:pPr algn="ctr"/>
            <a:endParaRPr lang="en-US"/>
          </a:p>
        </p:txBody>
      </p:sp>
      <p:sp>
        <p:nvSpPr>
          <p:cNvPr id="126" name="TextBox 125"/>
          <p:cNvSpPr txBox="1">
            <a:spLocks noChangeArrowheads="1"/>
          </p:cNvSpPr>
          <p:nvPr/>
        </p:nvSpPr>
        <p:spPr bwMode="auto">
          <a:xfrm>
            <a:off x="3632200" y="1458913"/>
            <a:ext cx="996950" cy="585787"/>
          </a:xfrm>
          <a:prstGeom prst="rect">
            <a:avLst/>
          </a:prstGeom>
          <a:noFill/>
          <a:ln w="9525">
            <a:noFill/>
            <a:miter lim="800000"/>
            <a:headEnd/>
            <a:tailEnd/>
          </a:ln>
        </p:spPr>
        <p:txBody>
          <a:bodyPr>
            <a:spAutoFit/>
          </a:bodyPr>
          <a:lstStyle/>
          <a:p>
            <a:pPr algn="ctr"/>
            <a:r>
              <a:rPr lang="en-US" sz="3200" b="1" i="0">
                <a:solidFill>
                  <a:srgbClr val="00B050"/>
                </a:solidFill>
              </a:rPr>
              <a:t>…</a:t>
            </a:r>
          </a:p>
        </p:txBody>
      </p:sp>
      <p:sp>
        <p:nvSpPr>
          <p:cNvPr id="127" name="Arc 126"/>
          <p:cNvSpPr/>
          <p:nvPr/>
        </p:nvSpPr>
        <p:spPr bwMode="auto">
          <a:xfrm>
            <a:off x="3705225" y="1992313"/>
            <a:ext cx="862013" cy="398462"/>
          </a:xfrm>
          <a:prstGeom prst="arc">
            <a:avLst>
              <a:gd name="adj1" fmla="val 10754967"/>
              <a:gd name="adj2" fmla="val 132989"/>
            </a:avLst>
          </a:prstGeom>
          <a:noFill/>
          <a:ln w="22225" cap="flat" cmpd="sng" algn="ctr">
            <a:solidFill>
              <a:srgbClr val="00B050"/>
            </a:solidFill>
            <a:prstDash val="solid"/>
            <a:round/>
            <a:headEnd type="none" w="sm" len="sm"/>
            <a:tailEnd type="stealth" w="lg" len="lg"/>
          </a:ln>
          <a:effectLst/>
        </p:spPr>
        <p:txBody>
          <a:bodyPr/>
          <a:lstStyle/>
          <a:p>
            <a:pPr algn="ctr"/>
            <a:endParaRPr lang="en-US"/>
          </a:p>
        </p:txBody>
      </p:sp>
      <p:sp>
        <p:nvSpPr>
          <p:cNvPr id="117" name="AutoShape 119"/>
          <p:cNvSpPr>
            <a:spLocks noChangeArrowheads="1"/>
          </p:cNvSpPr>
          <p:nvPr/>
        </p:nvSpPr>
        <p:spPr bwMode="auto">
          <a:xfrm rot="5400000">
            <a:off x="4561682" y="2188369"/>
            <a:ext cx="150812" cy="139700"/>
          </a:xfrm>
          <a:prstGeom prst="flowChartConnector">
            <a:avLst/>
          </a:prstGeom>
          <a:solidFill>
            <a:srgbClr val="00B050"/>
          </a:solidFill>
          <a:ln w="19050" cap="rnd">
            <a:solidFill>
              <a:schemeClr val="tx1"/>
            </a:solidFill>
            <a:round/>
            <a:headEnd type="none" w="sm" len="sm"/>
            <a:tailEnd type="none" w="sm" len="sm"/>
          </a:ln>
        </p:spPr>
        <p:txBody>
          <a:bodyPr wrap="none" anchor="ctr"/>
          <a:lstStyle/>
          <a:p>
            <a:pPr algn="ctr"/>
            <a:endParaRPr lang="en-US" sz="2400"/>
          </a:p>
        </p:txBody>
      </p:sp>
      <p:sp>
        <p:nvSpPr>
          <p:cNvPr id="133" name="Line 20"/>
          <p:cNvSpPr>
            <a:spLocks noChangeShapeType="1"/>
          </p:cNvSpPr>
          <p:nvPr/>
        </p:nvSpPr>
        <p:spPr bwMode="auto">
          <a:xfrm>
            <a:off x="2201863" y="2243138"/>
            <a:ext cx="400050" cy="0"/>
          </a:xfrm>
          <a:prstGeom prst="line">
            <a:avLst/>
          </a:prstGeom>
          <a:noFill/>
          <a:ln w="22225">
            <a:solidFill>
              <a:srgbClr val="FF0000"/>
            </a:solidFill>
            <a:round/>
            <a:headEnd type="none" w="sm" len="sm"/>
            <a:tailEnd type="stealth" w="med" len="lg"/>
          </a:ln>
        </p:spPr>
        <p:txBody>
          <a:bodyPr wrap="none" anchor="ctr"/>
          <a:lstStyle/>
          <a:p>
            <a:endParaRPr lang="en-US"/>
          </a:p>
        </p:txBody>
      </p:sp>
      <p:sp>
        <p:nvSpPr>
          <p:cNvPr id="131" name="AutoShape 119"/>
          <p:cNvSpPr>
            <a:spLocks noChangeArrowheads="1"/>
          </p:cNvSpPr>
          <p:nvPr/>
        </p:nvSpPr>
        <p:spPr bwMode="auto">
          <a:xfrm rot="5400000">
            <a:off x="6557168" y="2177257"/>
            <a:ext cx="150813" cy="139700"/>
          </a:xfrm>
          <a:prstGeom prst="flowChartConnector">
            <a:avLst/>
          </a:prstGeom>
          <a:solidFill>
            <a:srgbClr val="FF0000"/>
          </a:solidFill>
          <a:ln w="19050" cap="rnd">
            <a:solidFill>
              <a:schemeClr val="tx1"/>
            </a:solidFill>
            <a:round/>
            <a:headEnd type="none" w="sm" len="sm"/>
            <a:tailEnd type="none" w="sm" len="sm"/>
          </a:ln>
        </p:spPr>
        <p:txBody>
          <a:bodyPr wrap="none" anchor="ctr"/>
          <a:lstStyle/>
          <a:p>
            <a:pPr algn="ctr"/>
            <a:endParaRPr lang="en-US" sz="2400"/>
          </a:p>
        </p:txBody>
      </p:sp>
      <p:sp>
        <p:nvSpPr>
          <p:cNvPr id="134" name="Line 20"/>
          <p:cNvSpPr>
            <a:spLocks noChangeShapeType="1"/>
          </p:cNvSpPr>
          <p:nvPr/>
        </p:nvSpPr>
        <p:spPr bwMode="auto">
          <a:xfrm>
            <a:off x="2709863" y="2246313"/>
            <a:ext cx="401637" cy="0"/>
          </a:xfrm>
          <a:prstGeom prst="line">
            <a:avLst/>
          </a:prstGeom>
          <a:noFill/>
          <a:ln w="22225">
            <a:solidFill>
              <a:srgbClr val="FF0000"/>
            </a:solidFill>
            <a:round/>
            <a:headEnd type="none" w="sm" len="sm"/>
            <a:tailEnd type="stealth" w="med" len="lg"/>
          </a:ln>
        </p:spPr>
        <p:txBody>
          <a:bodyPr wrap="none" anchor="ctr"/>
          <a:lstStyle/>
          <a:p>
            <a:endParaRPr lang="en-US"/>
          </a:p>
        </p:txBody>
      </p:sp>
      <p:sp>
        <p:nvSpPr>
          <p:cNvPr id="135" name="Line 20"/>
          <p:cNvSpPr>
            <a:spLocks noChangeShapeType="1"/>
          </p:cNvSpPr>
          <p:nvPr/>
        </p:nvSpPr>
        <p:spPr bwMode="auto">
          <a:xfrm>
            <a:off x="6176963" y="2243138"/>
            <a:ext cx="400050" cy="0"/>
          </a:xfrm>
          <a:prstGeom prst="line">
            <a:avLst/>
          </a:prstGeom>
          <a:noFill/>
          <a:ln w="22225">
            <a:solidFill>
              <a:srgbClr val="FF0000"/>
            </a:solidFill>
            <a:round/>
            <a:headEnd type="none" w="sm" len="sm"/>
            <a:tailEnd type="stealth" w="med" len="lg"/>
          </a:ln>
        </p:spPr>
        <p:txBody>
          <a:bodyPr wrap="none" anchor="ctr"/>
          <a:lstStyle/>
          <a:p>
            <a:endParaRPr lang="en-US"/>
          </a:p>
        </p:txBody>
      </p:sp>
      <p:sp>
        <p:nvSpPr>
          <p:cNvPr id="136" name="Line 20"/>
          <p:cNvSpPr>
            <a:spLocks noChangeShapeType="1"/>
          </p:cNvSpPr>
          <p:nvPr/>
        </p:nvSpPr>
        <p:spPr bwMode="auto">
          <a:xfrm>
            <a:off x="6684963" y="2246313"/>
            <a:ext cx="401637" cy="0"/>
          </a:xfrm>
          <a:prstGeom prst="line">
            <a:avLst/>
          </a:prstGeom>
          <a:noFill/>
          <a:ln w="22225">
            <a:solidFill>
              <a:srgbClr val="FF0000"/>
            </a:solidFill>
            <a:round/>
            <a:headEnd type="none" w="sm" len="sm"/>
            <a:tailEnd type="stealth" w="med" len="lg"/>
          </a:ln>
        </p:spPr>
        <p:txBody>
          <a:bodyPr wrap="none" anchor="ctr"/>
          <a:lstStyle/>
          <a:p>
            <a:endParaRPr lang="en-US"/>
          </a:p>
        </p:txBody>
      </p:sp>
      <p:sp>
        <p:nvSpPr>
          <p:cNvPr id="132" name="AutoShape 119"/>
          <p:cNvSpPr>
            <a:spLocks noChangeArrowheads="1"/>
          </p:cNvSpPr>
          <p:nvPr/>
        </p:nvSpPr>
        <p:spPr bwMode="auto">
          <a:xfrm rot="5400000">
            <a:off x="2571750" y="2178050"/>
            <a:ext cx="150813" cy="138113"/>
          </a:xfrm>
          <a:prstGeom prst="flowChartConnector">
            <a:avLst/>
          </a:prstGeom>
          <a:solidFill>
            <a:srgbClr val="FF0000"/>
          </a:solidFill>
          <a:ln w="19050" cap="rnd">
            <a:solidFill>
              <a:schemeClr val="tx1"/>
            </a:solidFill>
            <a:round/>
            <a:headEnd type="none" w="sm" len="sm"/>
            <a:tailEnd type="none" w="sm" len="sm"/>
          </a:ln>
        </p:spPr>
        <p:txBody>
          <a:bodyPr wrap="none" anchor="ctr"/>
          <a:lstStyle/>
          <a:p>
            <a:pPr algn="ctr"/>
            <a:endParaRPr lang="en-US" sz="2400"/>
          </a:p>
        </p:txBody>
      </p:sp>
      <p:sp>
        <p:nvSpPr>
          <p:cNvPr id="142" name="AutoShape 119"/>
          <p:cNvSpPr>
            <a:spLocks noChangeArrowheads="1"/>
          </p:cNvSpPr>
          <p:nvPr/>
        </p:nvSpPr>
        <p:spPr bwMode="auto">
          <a:xfrm rot="5400000">
            <a:off x="3591719" y="2178844"/>
            <a:ext cx="150812" cy="139700"/>
          </a:xfrm>
          <a:prstGeom prst="flowChartConnector">
            <a:avLst/>
          </a:prstGeom>
          <a:solidFill>
            <a:srgbClr val="0033CC"/>
          </a:solidFill>
          <a:ln w="19050" cap="rnd">
            <a:solidFill>
              <a:schemeClr val="tx1"/>
            </a:solidFill>
            <a:round/>
            <a:headEnd type="none" w="sm" len="sm"/>
            <a:tailEnd type="none" w="sm" len="sm"/>
          </a:ln>
        </p:spPr>
        <p:txBody>
          <a:bodyPr wrap="none" anchor="ctr"/>
          <a:lstStyle/>
          <a:p>
            <a:pPr algn="ctr"/>
            <a:endParaRPr lang="en-US" sz="2400"/>
          </a:p>
        </p:txBody>
      </p:sp>
      <p:sp>
        <p:nvSpPr>
          <p:cNvPr id="143" name="AutoShape 119"/>
          <p:cNvSpPr>
            <a:spLocks noChangeArrowheads="1"/>
          </p:cNvSpPr>
          <p:nvPr/>
        </p:nvSpPr>
        <p:spPr bwMode="auto">
          <a:xfrm rot="5400000">
            <a:off x="7569201" y="2179637"/>
            <a:ext cx="150812" cy="138113"/>
          </a:xfrm>
          <a:prstGeom prst="flowChartConnector">
            <a:avLst/>
          </a:prstGeom>
          <a:solidFill>
            <a:srgbClr val="0033CC"/>
          </a:solidFill>
          <a:ln w="19050" cap="rnd">
            <a:solidFill>
              <a:schemeClr val="tx1"/>
            </a:solidFill>
            <a:round/>
            <a:headEnd type="none" w="sm" len="sm"/>
            <a:tailEnd type="none" w="sm" len="sm"/>
          </a:ln>
        </p:spPr>
        <p:txBody>
          <a:bodyPr wrap="none" anchor="ctr"/>
          <a:lstStyle/>
          <a:p>
            <a:pPr algn="ctr"/>
            <a:endParaRPr lang="en-US" sz="2400"/>
          </a:p>
        </p:txBody>
      </p:sp>
      <p:sp>
        <p:nvSpPr>
          <p:cNvPr id="144" name="AutoShape 119"/>
          <p:cNvSpPr>
            <a:spLocks noChangeArrowheads="1"/>
          </p:cNvSpPr>
          <p:nvPr/>
        </p:nvSpPr>
        <p:spPr bwMode="auto">
          <a:xfrm rot="5400000">
            <a:off x="1589882" y="2178844"/>
            <a:ext cx="150812" cy="139700"/>
          </a:xfrm>
          <a:prstGeom prst="flowChartConnector">
            <a:avLst/>
          </a:prstGeom>
          <a:solidFill>
            <a:srgbClr val="0033CC"/>
          </a:solidFill>
          <a:ln w="19050" cap="rnd">
            <a:solidFill>
              <a:schemeClr val="tx1"/>
            </a:solidFill>
            <a:round/>
            <a:headEnd type="none" w="sm" len="sm"/>
            <a:tailEnd type="none" w="sm" len="sm"/>
          </a:ln>
        </p:spPr>
        <p:txBody>
          <a:bodyPr wrap="none" anchor="ctr"/>
          <a:lstStyle/>
          <a:p>
            <a:pPr algn="ctr"/>
            <a:endParaRPr lang="en-US" sz="2400"/>
          </a:p>
        </p:txBody>
      </p:sp>
      <p:sp>
        <p:nvSpPr>
          <p:cNvPr id="145" name="AutoShape 119"/>
          <p:cNvSpPr>
            <a:spLocks noChangeArrowheads="1"/>
          </p:cNvSpPr>
          <p:nvPr/>
        </p:nvSpPr>
        <p:spPr bwMode="auto">
          <a:xfrm rot="5400000">
            <a:off x="5570538" y="2179638"/>
            <a:ext cx="150812" cy="138112"/>
          </a:xfrm>
          <a:prstGeom prst="flowChartConnector">
            <a:avLst/>
          </a:prstGeom>
          <a:solidFill>
            <a:srgbClr val="0033CC"/>
          </a:solidFill>
          <a:ln w="19050" cap="rnd">
            <a:solidFill>
              <a:schemeClr val="tx1"/>
            </a:solidFill>
            <a:round/>
            <a:headEnd type="none" w="sm" len="sm"/>
            <a:tailEnd type="none" w="sm" len="sm"/>
          </a:ln>
        </p:spPr>
        <p:txBody>
          <a:bodyPr wrap="none" anchor="ctr"/>
          <a:lstStyle/>
          <a:p>
            <a:pPr algn="ctr"/>
            <a:endParaRPr lang="en-US" sz="2400"/>
          </a:p>
        </p:txBody>
      </p:sp>
      <p:sp>
        <p:nvSpPr>
          <p:cNvPr id="156" name="Content Placeholder 2"/>
          <p:cNvSpPr>
            <a:spLocks noGrp="1"/>
          </p:cNvSpPr>
          <p:nvPr>
            <p:ph idx="1"/>
          </p:nvPr>
        </p:nvSpPr>
        <p:spPr>
          <a:xfrm>
            <a:off x="534988" y="2673350"/>
            <a:ext cx="8382000" cy="752475"/>
          </a:xfrm>
        </p:spPr>
        <p:txBody>
          <a:bodyPr/>
          <a:lstStyle/>
          <a:p>
            <a:pPr algn="ctr" eaLnBrk="1" hangingPunct="1"/>
            <a:r>
              <a:rPr lang="en-US" sz="2400" smtClean="0">
                <a:solidFill>
                  <a:srgbClr val="0033CC"/>
                </a:solidFill>
              </a:rPr>
              <a:t>3</a:t>
            </a:r>
            <a:r>
              <a:rPr lang="en-US" sz="2400" smtClean="0"/>
              <a:t>-TC-spanner                                                 </a:t>
            </a:r>
            <a:r>
              <a:rPr lang="en-US" smtClean="0"/>
              <a:t> </a:t>
            </a:r>
            <a:r>
              <a:rPr lang="en-US" smtClean="0">
                <a:solidFill>
                  <a:srgbClr val="0033CC"/>
                </a:solidFill>
              </a:rPr>
              <a:t> </a:t>
            </a:r>
            <a:r>
              <a:rPr lang="en-US" sz="2400" smtClean="0">
                <a:solidFill>
                  <a:srgbClr val="0033CC"/>
                </a:solidFill>
              </a:rPr>
              <a:t>O(</a:t>
            </a:r>
            <a:r>
              <a:rPr lang="en-US" sz="2400" i="1" smtClean="0">
                <a:solidFill>
                  <a:srgbClr val="0033CC"/>
                </a:solidFill>
              </a:rPr>
              <a:t>n</a:t>
            </a:r>
            <a:r>
              <a:rPr lang="en-US" sz="2400" smtClean="0">
                <a:solidFill>
                  <a:srgbClr val="0033CC"/>
                </a:solidFill>
              </a:rPr>
              <a:t> log log </a:t>
            </a:r>
            <a:r>
              <a:rPr lang="en-US" sz="2400" i="1" smtClean="0">
                <a:solidFill>
                  <a:srgbClr val="0033CC"/>
                </a:solidFill>
              </a:rPr>
              <a:t>n</a:t>
            </a:r>
            <a:r>
              <a:rPr lang="en-US" sz="2400" smtClean="0">
                <a:solidFill>
                  <a:srgbClr val="0033CC"/>
                </a:solidFill>
              </a:rPr>
              <a:t>)</a:t>
            </a:r>
            <a:r>
              <a:rPr lang="en-US" sz="2400" smtClean="0"/>
              <a:t> edges</a:t>
            </a:r>
            <a:endParaRPr lang="en-US" i="1" smtClean="0">
              <a:solidFill>
                <a:srgbClr val="003300"/>
              </a:solidFill>
            </a:endParaRPr>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p:txBody>
      </p:sp>
      <p:sp>
        <p:nvSpPr>
          <p:cNvPr id="256" name="Content Placeholder 2"/>
          <p:cNvSpPr>
            <a:spLocks noGrp="1"/>
          </p:cNvSpPr>
          <p:nvPr>
            <p:ph idx="1"/>
          </p:nvPr>
        </p:nvSpPr>
        <p:spPr>
          <a:xfrm>
            <a:off x="534988" y="3630613"/>
            <a:ext cx="8382000" cy="1187450"/>
          </a:xfrm>
        </p:spPr>
        <p:txBody>
          <a:bodyPr/>
          <a:lstStyle/>
          <a:p>
            <a:pPr algn="ctr" eaLnBrk="1" hangingPunct="1"/>
            <a:r>
              <a:rPr lang="en-US" sz="2400" smtClean="0">
                <a:solidFill>
                  <a:srgbClr val="0033CC"/>
                </a:solidFill>
              </a:rPr>
              <a:t>4</a:t>
            </a:r>
            <a:r>
              <a:rPr lang="en-US" sz="2400" smtClean="0"/>
              <a:t>-TC-spanner                                                      </a:t>
            </a:r>
            <a:r>
              <a:rPr lang="en-US" sz="2400" smtClean="0">
                <a:solidFill>
                  <a:srgbClr val="0033CC"/>
                </a:solidFill>
              </a:rPr>
              <a:t> O(</a:t>
            </a:r>
            <a:r>
              <a:rPr lang="en-US" sz="2400" i="1" smtClean="0">
                <a:solidFill>
                  <a:srgbClr val="0033CC"/>
                </a:solidFill>
              </a:rPr>
              <a:t>n</a:t>
            </a:r>
            <a:r>
              <a:rPr lang="en-US" sz="2400" smtClean="0">
                <a:solidFill>
                  <a:srgbClr val="0033CC"/>
                </a:solidFill>
              </a:rPr>
              <a:t> log* </a:t>
            </a:r>
            <a:r>
              <a:rPr lang="en-US" sz="2400" i="1" smtClean="0">
                <a:solidFill>
                  <a:srgbClr val="0033CC"/>
                </a:solidFill>
              </a:rPr>
              <a:t>n</a:t>
            </a:r>
            <a:r>
              <a:rPr lang="en-US" sz="2400" smtClean="0">
                <a:solidFill>
                  <a:srgbClr val="0033CC"/>
                </a:solidFill>
              </a:rPr>
              <a:t>)</a:t>
            </a:r>
            <a:r>
              <a:rPr lang="en-US" sz="2400" smtClean="0"/>
              <a:t> edges</a:t>
            </a:r>
          </a:p>
          <a:p>
            <a:pPr algn="ctr" eaLnBrk="1" hangingPunct="1">
              <a:buFontTx/>
              <a:buNone/>
            </a:pPr>
            <a:endParaRPr lang="en-US" sz="2400" smtClean="0"/>
          </a:p>
          <a:p>
            <a:pPr algn="ctr" eaLnBrk="1" hangingPunct="1"/>
            <a:r>
              <a:rPr lang="en-US" sz="2400" i="1" smtClean="0">
                <a:solidFill>
                  <a:srgbClr val="0033CC"/>
                </a:solidFill>
              </a:rPr>
              <a:t>k</a:t>
            </a:r>
            <a:r>
              <a:rPr lang="en-US" sz="2400" smtClean="0"/>
              <a:t>-TC-spanner                                                      </a:t>
            </a:r>
            <a:r>
              <a:rPr lang="en-US" sz="2400" smtClean="0">
                <a:solidFill>
                  <a:srgbClr val="0033CC"/>
                </a:solidFill>
              </a:rPr>
              <a:t> O(</a:t>
            </a:r>
            <a:r>
              <a:rPr lang="en-US" sz="2400" i="1" smtClean="0">
                <a:solidFill>
                  <a:srgbClr val="0033CC"/>
                </a:solidFill>
              </a:rPr>
              <a:t>n</a:t>
            </a:r>
            <a:r>
              <a:rPr lang="en-US" sz="2400" i="1" smtClean="0"/>
              <a:t> </a:t>
            </a:r>
            <a:r>
              <a:rPr lang="en-US" sz="2400" smtClean="0">
                <a:solidFill>
                  <a:srgbClr val="0033CC"/>
                </a:solidFill>
                <a:sym typeface="Symbol" pitchFamily="18" charset="2"/>
              </a:rPr>
              <a:t>(</a:t>
            </a:r>
            <a:r>
              <a:rPr lang="en-US" sz="2400" i="1" smtClean="0">
                <a:solidFill>
                  <a:srgbClr val="0033CC"/>
                </a:solidFill>
                <a:sym typeface="Symbol" pitchFamily="18" charset="2"/>
              </a:rPr>
              <a:t>k,</a:t>
            </a:r>
            <a:r>
              <a:rPr lang="en-US" sz="2400" i="1" smtClean="0">
                <a:solidFill>
                  <a:srgbClr val="0033CC"/>
                </a:solidFill>
              </a:rPr>
              <a:t>n</a:t>
            </a:r>
            <a:r>
              <a:rPr lang="en-US" sz="2400" smtClean="0">
                <a:solidFill>
                  <a:srgbClr val="0033CC"/>
                </a:solidFill>
              </a:rPr>
              <a:t>))</a:t>
            </a:r>
            <a:r>
              <a:rPr lang="en-US" sz="2400" smtClean="0"/>
              <a:t> edges</a:t>
            </a:r>
          </a:p>
          <a:p>
            <a:pPr algn="ctr" eaLnBrk="1" hangingPunct="1">
              <a:buFontTx/>
              <a:buNone/>
            </a:pPr>
            <a:r>
              <a:rPr lang="en-US" sz="2400" smtClean="0"/>
              <a:t>where </a:t>
            </a:r>
            <a:r>
              <a:rPr lang="en-US" sz="2400" i="1" smtClean="0"/>
              <a:t> </a:t>
            </a:r>
            <a:r>
              <a:rPr lang="en-US" sz="2400" smtClean="0">
                <a:solidFill>
                  <a:srgbClr val="0033CC"/>
                </a:solidFill>
                <a:sym typeface="Symbol" pitchFamily="18" charset="2"/>
              </a:rPr>
              <a:t>(</a:t>
            </a:r>
            <a:r>
              <a:rPr lang="en-US" sz="2400" i="1" smtClean="0">
                <a:solidFill>
                  <a:srgbClr val="0033CC"/>
                </a:solidFill>
                <a:sym typeface="Symbol" pitchFamily="18" charset="2"/>
              </a:rPr>
              <a:t>k,</a:t>
            </a:r>
            <a:r>
              <a:rPr lang="en-US" sz="2400" i="1" smtClean="0">
                <a:solidFill>
                  <a:srgbClr val="0033CC"/>
                </a:solidFill>
              </a:rPr>
              <a:t>n</a:t>
            </a:r>
            <a:r>
              <a:rPr lang="en-US" sz="2400" smtClean="0">
                <a:solidFill>
                  <a:srgbClr val="0033CC"/>
                </a:solidFill>
              </a:rPr>
              <a:t>) </a:t>
            </a:r>
            <a:r>
              <a:rPr lang="en-US" sz="2400" smtClean="0"/>
              <a:t>is the </a:t>
            </a:r>
            <a:r>
              <a:rPr lang="en-US" sz="2400" i="1" smtClean="0"/>
              <a:t>k</a:t>
            </a:r>
            <a:r>
              <a:rPr lang="en-US" sz="2400" baseline="30000" smtClean="0"/>
              <a:t>th</a:t>
            </a:r>
            <a:r>
              <a:rPr lang="en-US" sz="2400" smtClean="0"/>
              <a:t>-row inverse Ackermann function</a:t>
            </a:r>
          </a:p>
          <a:p>
            <a:pPr eaLnBrk="1" hangingPunct="1">
              <a:buFontTx/>
              <a:buNone/>
            </a:pPr>
            <a:endParaRPr lang="en-US" sz="2400" smtClean="0"/>
          </a:p>
          <a:p>
            <a:pPr eaLnBrk="1" hangingPunct="1">
              <a:buFontTx/>
              <a:buNone/>
            </a:pPr>
            <a:endParaRPr lang="en-US" sz="2400" smtClean="0"/>
          </a:p>
          <a:p>
            <a:pPr eaLnBrk="1" hangingPunct="1">
              <a:buFontTx/>
              <a:buNone/>
            </a:pP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0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0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07"/>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22"/>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82"/>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84"/>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78"/>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101"/>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111"/>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76"/>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86"/>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80"/>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114"/>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2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2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1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2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2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2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2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2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3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2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31"/>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3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1" nodeType="clickEffect">
                                  <p:stCondLst>
                                    <p:cond delay="0"/>
                                  </p:stCondLst>
                                  <p:childTnLst>
                                    <p:set>
                                      <p:cBhvr>
                                        <p:cTn id="76" dur="1" fill="hold">
                                          <p:stCondLst>
                                            <p:cond delay="0"/>
                                          </p:stCondLst>
                                        </p:cTn>
                                        <p:tgtEl>
                                          <p:spTgt spid="86"/>
                                        </p:tgtEl>
                                        <p:attrNameLst>
                                          <p:attrName>style.visibility</p:attrName>
                                        </p:attrNameLst>
                                      </p:cBhvr>
                                      <p:to>
                                        <p:strVal val="visible"/>
                                      </p:to>
                                    </p:set>
                                  </p:childTnLst>
                                </p:cTn>
                              </p:par>
                              <p:par>
                                <p:cTn id="77" presetID="1" presetClass="entr" presetSubtype="0" fill="hold" grpId="1" nodeType="withEffect">
                                  <p:stCondLst>
                                    <p:cond delay="0"/>
                                  </p:stCondLst>
                                  <p:childTnLst>
                                    <p:set>
                                      <p:cBhvr>
                                        <p:cTn id="78" dur="1" fill="hold">
                                          <p:stCondLst>
                                            <p:cond delay="0"/>
                                          </p:stCondLst>
                                        </p:cTn>
                                        <p:tgtEl>
                                          <p:spTgt spid="7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90"/>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92"/>
                                        </p:tgtEl>
                                        <p:attrNameLst>
                                          <p:attrName>style.visibility</p:attrName>
                                        </p:attrNameLst>
                                      </p:cBhvr>
                                      <p:to>
                                        <p:strVal val="visible"/>
                                      </p:to>
                                    </p:set>
                                  </p:childTnLst>
                                </p:cTn>
                              </p:par>
                              <p:par>
                                <p:cTn id="87" presetID="1" presetClass="entr" presetSubtype="0" fill="hold" grpId="1" nodeType="withEffect">
                                  <p:stCondLst>
                                    <p:cond delay="0"/>
                                  </p:stCondLst>
                                  <p:childTnLst>
                                    <p:set>
                                      <p:cBhvr>
                                        <p:cTn id="88" dur="1" fill="hold">
                                          <p:stCondLst>
                                            <p:cond delay="0"/>
                                          </p:stCondLst>
                                        </p:cTn>
                                        <p:tgtEl>
                                          <p:spTgt spid="111"/>
                                        </p:tgtEl>
                                        <p:attrNameLst>
                                          <p:attrName>style.visibility</p:attrName>
                                        </p:attrNameLst>
                                      </p:cBhvr>
                                      <p:to>
                                        <p:strVal val="visible"/>
                                      </p:to>
                                    </p:set>
                                  </p:childTnLst>
                                </p:cTn>
                              </p:par>
                              <p:par>
                                <p:cTn id="89" presetID="1" presetClass="entr" presetSubtype="0" fill="hold" grpId="1" nodeType="withEffect">
                                  <p:stCondLst>
                                    <p:cond delay="0"/>
                                  </p:stCondLst>
                                  <p:childTnLst>
                                    <p:set>
                                      <p:cBhvr>
                                        <p:cTn id="90" dur="1" fill="hold">
                                          <p:stCondLst>
                                            <p:cond delay="0"/>
                                          </p:stCondLst>
                                        </p:cTn>
                                        <p:tgtEl>
                                          <p:spTgt spid="101"/>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96"/>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97"/>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98"/>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99"/>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33"/>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34"/>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35"/>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3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grpId="1" nodeType="clickEffect">
                                  <p:stCondLst>
                                    <p:cond delay="0"/>
                                  </p:stCondLst>
                                  <p:childTnLst>
                                    <p:set>
                                      <p:cBhvr>
                                        <p:cTn id="110" dur="1" fill="hold">
                                          <p:stCondLst>
                                            <p:cond delay="0"/>
                                          </p:stCondLst>
                                        </p:cTn>
                                        <p:tgtEl>
                                          <p:spTgt spid="129"/>
                                        </p:tgtEl>
                                        <p:attrNameLst>
                                          <p:attrName>style.visibility</p:attrName>
                                        </p:attrNameLst>
                                      </p:cBhvr>
                                      <p:to>
                                        <p:strVal val="hidden"/>
                                      </p:to>
                                    </p:set>
                                  </p:childTnLst>
                                </p:cTn>
                              </p:par>
                              <p:par>
                                <p:cTn id="111" presetID="1" presetClass="exit" presetSubtype="0" fill="hold" grpId="1" nodeType="withEffect">
                                  <p:stCondLst>
                                    <p:cond delay="0"/>
                                  </p:stCondLst>
                                  <p:childTnLst>
                                    <p:set>
                                      <p:cBhvr>
                                        <p:cTn id="112" dur="1" fill="hold">
                                          <p:stCondLst>
                                            <p:cond delay="0"/>
                                          </p:stCondLst>
                                        </p:cTn>
                                        <p:tgtEl>
                                          <p:spTgt spid="130"/>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142"/>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143"/>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144"/>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145"/>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1" nodeType="clickEffect">
                                  <p:stCondLst>
                                    <p:cond delay="0"/>
                                  </p:stCondLst>
                                  <p:childTnLst>
                                    <p:set>
                                      <p:cBhvr>
                                        <p:cTn id="126" dur="1" fill="hold">
                                          <p:stCondLst>
                                            <p:cond delay="0"/>
                                          </p:stCondLst>
                                        </p:cTn>
                                        <p:tgtEl>
                                          <p:spTgt spid="82"/>
                                        </p:tgtEl>
                                        <p:attrNameLst>
                                          <p:attrName>style.visibility</p:attrName>
                                        </p:attrNameLst>
                                      </p:cBhvr>
                                      <p:to>
                                        <p:strVal val="visible"/>
                                      </p:to>
                                    </p:set>
                                  </p:childTnLst>
                                </p:cTn>
                              </p:par>
                              <p:par>
                                <p:cTn id="127" presetID="1" presetClass="entr" presetSubtype="0" fill="hold" grpId="1" nodeType="withEffect">
                                  <p:stCondLst>
                                    <p:cond delay="0"/>
                                  </p:stCondLst>
                                  <p:childTnLst>
                                    <p:set>
                                      <p:cBhvr>
                                        <p:cTn id="128" dur="1" fill="hold">
                                          <p:stCondLst>
                                            <p:cond delay="0"/>
                                          </p:stCondLst>
                                        </p:cTn>
                                        <p:tgtEl>
                                          <p:spTgt spid="84"/>
                                        </p:tgtEl>
                                        <p:attrNameLst>
                                          <p:attrName>style.visibility</p:attrName>
                                        </p:attrNameLst>
                                      </p:cBhvr>
                                      <p:to>
                                        <p:strVal val="visible"/>
                                      </p:to>
                                    </p:set>
                                  </p:childTnLst>
                                </p:cTn>
                              </p:par>
                              <p:par>
                                <p:cTn id="129" presetID="1" presetClass="entr" presetSubtype="0" fill="hold" grpId="1" nodeType="withEffect">
                                  <p:stCondLst>
                                    <p:cond delay="0"/>
                                  </p:stCondLst>
                                  <p:childTnLst>
                                    <p:set>
                                      <p:cBhvr>
                                        <p:cTn id="130" dur="1" fill="hold">
                                          <p:stCondLst>
                                            <p:cond delay="0"/>
                                          </p:stCondLst>
                                        </p:cTn>
                                        <p:tgtEl>
                                          <p:spTgt spid="78"/>
                                        </p:tgtEl>
                                        <p:attrNameLst>
                                          <p:attrName>style.visibility</p:attrName>
                                        </p:attrNameLst>
                                      </p:cBhvr>
                                      <p:to>
                                        <p:strVal val="visible"/>
                                      </p:to>
                                    </p:set>
                                  </p:childTnLst>
                                </p:cTn>
                              </p:par>
                              <p:par>
                                <p:cTn id="131" presetID="1" presetClass="entr" presetSubtype="0" fill="hold" grpId="1" nodeType="withEffect">
                                  <p:stCondLst>
                                    <p:cond delay="0"/>
                                  </p:stCondLst>
                                  <p:childTnLst>
                                    <p:set>
                                      <p:cBhvr>
                                        <p:cTn id="132" dur="1" fill="hold">
                                          <p:stCondLst>
                                            <p:cond delay="0"/>
                                          </p:stCondLst>
                                        </p:cTn>
                                        <p:tgtEl>
                                          <p:spTgt spid="80"/>
                                        </p:tgtEl>
                                        <p:attrNameLst>
                                          <p:attrName>style.visibility</p:attrName>
                                        </p:attrNameLst>
                                      </p:cBhvr>
                                      <p:to>
                                        <p:strVal val="visible"/>
                                      </p:to>
                                    </p:set>
                                  </p:childTnLst>
                                </p:cTn>
                              </p:par>
                              <p:par>
                                <p:cTn id="133" presetID="1" presetClass="entr" presetSubtype="0" fill="hold" grpId="1" nodeType="withEffect">
                                  <p:stCondLst>
                                    <p:cond delay="0"/>
                                  </p:stCondLst>
                                  <p:childTnLst>
                                    <p:set>
                                      <p:cBhvr>
                                        <p:cTn id="134" dur="1" fill="hold">
                                          <p:stCondLst>
                                            <p:cond delay="0"/>
                                          </p:stCondLst>
                                        </p:cTn>
                                        <p:tgtEl>
                                          <p:spTgt spid="107"/>
                                        </p:tgtEl>
                                        <p:attrNameLst>
                                          <p:attrName>style.visibility</p:attrName>
                                        </p:attrNameLst>
                                      </p:cBhvr>
                                      <p:to>
                                        <p:strVal val="visible"/>
                                      </p:to>
                                    </p:set>
                                  </p:childTnLst>
                                </p:cTn>
                              </p:par>
                              <p:par>
                                <p:cTn id="135" presetID="1" presetClass="entr" presetSubtype="0" fill="hold" grpId="1" nodeType="withEffect">
                                  <p:stCondLst>
                                    <p:cond delay="0"/>
                                  </p:stCondLst>
                                  <p:childTnLst>
                                    <p:set>
                                      <p:cBhvr>
                                        <p:cTn id="136" dur="1" fill="hold">
                                          <p:stCondLst>
                                            <p:cond delay="0"/>
                                          </p:stCondLst>
                                        </p:cTn>
                                        <p:tgtEl>
                                          <p:spTgt spid="109"/>
                                        </p:tgtEl>
                                        <p:attrNameLst>
                                          <p:attrName>style.visibility</p:attrName>
                                        </p:attrNameLst>
                                      </p:cBhvr>
                                      <p:to>
                                        <p:strVal val="visible"/>
                                      </p:to>
                                    </p:set>
                                  </p:childTnLst>
                                </p:cTn>
                              </p:par>
                              <p:par>
                                <p:cTn id="137" presetID="1" presetClass="entr" presetSubtype="0" fill="hold" grpId="1" nodeType="withEffect">
                                  <p:stCondLst>
                                    <p:cond delay="0"/>
                                  </p:stCondLst>
                                  <p:childTnLst>
                                    <p:set>
                                      <p:cBhvr>
                                        <p:cTn id="138" dur="1" fill="hold">
                                          <p:stCondLst>
                                            <p:cond delay="0"/>
                                          </p:stCondLst>
                                        </p:cTn>
                                        <p:tgtEl>
                                          <p:spTgt spid="103"/>
                                        </p:tgtEl>
                                        <p:attrNameLst>
                                          <p:attrName>style.visibility</p:attrName>
                                        </p:attrNameLst>
                                      </p:cBhvr>
                                      <p:to>
                                        <p:strVal val="visible"/>
                                      </p:to>
                                    </p:set>
                                  </p:childTnLst>
                                </p:cTn>
                              </p:par>
                              <p:par>
                                <p:cTn id="139" presetID="1" presetClass="entr" presetSubtype="0" fill="hold" grpId="1" nodeType="withEffect">
                                  <p:stCondLst>
                                    <p:cond delay="0"/>
                                  </p:stCondLst>
                                  <p:childTnLst>
                                    <p:set>
                                      <p:cBhvr>
                                        <p:cTn id="140" dur="1" fill="hold">
                                          <p:stCondLst>
                                            <p:cond delay="0"/>
                                          </p:stCondLst>
                                        </p:cTn>
                                        <p:tgtEl>
                                          <p:spTgt spid="105"/>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xit" presetSubtype="0" fill="hold" nodeType="clickEffect">
                                  <p:stCondLst>
                                    <p:cond delay="0"/>
                                  </p:stCondLst>
                                  <p:childTnLst>
                                    <p:set>
                                      <p:cBhvr>
                                        <p:cTn id="144" dur="1" fill="hold">
                                          <p:stCondLst>
                                            <p:cond delay="0"/>
                                          </p:stCondLst>
                                        </p:cTn>
                                        <p:tgtEl>
                                          <p:spTgt spid="2"/>
                                        </p:tgtEl>
                                        <p:attrNameLst>
                                          <p:attrName>style.visibility</p:attrName>
                                        </p:attrNameLst>
                                      </p:cBhvr>
                                      <p:to>
                                        <p:strVal val="hidden"/>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156">
                                            <p:txEl>
                                              <p:pRg st="0" end="0"/>
                                            </p:txEl>
                                          </p:spTgt>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256">
                                            <p:txEl>
                                              <p:pRg st="0" end="0"/>
                                            </p:txEl>
                                          </p:spTgt>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256">
                                            <p:txEl>
                                              <p:pRg st="2" end="2"/>
                                            </p:txEl>
                                          </p:spTgt>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25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129" grpId="1" animBg="1"/>
      <p:bldP spid="130" grpId="0" animBg="1"/>
      <p:bldP spid="130" grpId="1" animBg="1"/>
      <p:bldP spid="114" grpId="0" animBg="1"/>
      <p:bldP spid="122" grpId="0" animBg="1"/>
      <p:bldP spid="82" grpId="0" animBg="1"/>
      <p:bldP spid="82" grpId="1" animBg="1"/>
      <p:bldP spid="84" grpId="0" animBg="1"/>
      <p:bldP spid="84" grpId="1" animBg="1"/>
      <p:bldP spid="78" grpId="0" animBg="1"/>
      <p:bldP spid="78" grpId="1" animBg="1"/>
      <p:bldP spid="80" grpId="0" animBg="1"/>
      <p:bldP spid="80" grpId="1" animBg="1"/>
      <p:bldP spid="107" grpId="0" animBg="1"/>
      <p:bldP spid="107" grpId="1" animBg="1"/>
      <p:bldP spid="109" grpId="0" animBg="1"/>
      <p:bldP spid="109" grpId="1" animBg="1"/>
      <p:bldP spid="103" grpId="0" animBg="1"/>
      <p:bldP spid="103" grpId="1" animBg="1"/>
      <p:bldP spid="105" grpId="0" animBg="1"/>
      <p:bldP spid="105" grpId="1" animBg="1"/>
      <p:bldP spid="86" grpId="0" animBg="1"/>
      <p:bldP spid="86" grpId="1" animBg="1"/>
      <p:bldP spid="76" grpId="0" animBg="1"/>
      <p:bldP spid="76" grpId="1" animBg="1"/>
      <p:bldP spid="89" grpId="0" animBg="1"/>
      <p:bldP spid="90" grpId="0" animBg="1"/>
      <p:bldP spid="91" grpId="0" animBg="1"/>
      <p:bldP spid="92" grpId="0" animBg="1"/>
      <p:bldP spid="111" grpId="0" animBg="1"/>
      <p:bldP spid="111" grpId="1" animBg="1"/>
      <p:bldP spid="101" grpId="0" animBg="1"/>
      <p:bldP spid="101" grpId="1" animBg="1"/>
      <p:bldP spid="96" grpId="0" animBg="1"/>
      <p:bldP spid="97" grpId="0" animBg="1"/>
      <p:bldP spid="98" grpId="0" animBg="1"/>
      <p:bldP spid="99" grpId="0" animBg="1"/>
      <p:bldP spid="116" grpId="0" animBg="1"/>
      <p:bldP spid="123" grpId="0" animBg="1"/>
      <p:bldP spid="133" grpId="0" animBg="1"/>
      <p:bldP spid="134" grpId="0" animBg="1"/>
      <p:bldP spid="135" grpId="0" animBg="1"/>
      <p:bldP spid="136" grpId="0" animBg="1"/>
      <p:bldP spid="156" grpId="0" build="p"/>
      <p:bldP spid="25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33400" y="90488"/>
            <a:ext cx="7772400" cy="914400"/>
          </a:xfrm>
        </p:spPr>
        <p:txBody>
          <a:bodyPr/>
          <a:lstStyle/>
          <a:p>
            <a:pPr eaLnBrk="1" hangingPunct="1"/>
            <a:r>
              <a:rPr lang="en-US" smtClean="0"/>
              <a:t>Previous work</a:t>
            </a:r>
          </a:p>
        </p:txBody>
      </p:sp>
      <p:sp>
        <p:nvSpPr>
          <p:cNvPr id="6147" name="Content Placeholder 5"/>
          <p:cNvSpPr>
            <a:spLocks noGrp="1"/>
          </p:cNvSpPr>
          <p:nvPr>
            <p:ph idx="1"/>
          </p:nvPr>
        </p:nvSpPr>
        <p:spPr/>
        <p:txBody>
          <a:bodyPr/>
          <a:lstStyle/>
          <a:p>
            <a:pPr eaLnBrk="1" hangingPunct="1">
              <a:buFontTx/>
              <a:buNone/>
            </a:pPr>
            <a:r>
              <a:rPr lang="en-US" sz="2800" smtClean="0">
                <a:solidFill>
                  <a:srgbClr val="00B050"/>
                </a:solidFill>
              </a:rPr>
              <a:t>Structural results on TC-spanners</a:t>
            </a:r>
          </a:p>
          <a:p>
            <a:pPr algn="r" eaLnBrk="1" hangingPunct="1">
              <a:lnSpc>
                <a:spcPct val="50000"/>
              </a:lnSpc>
              <a:buFontTx/>
              <a:buNone/>
            </a:pPr>
            <a:r>
              <a:rPr lang="en-US" sz="2400" smtClean="0">
                <a:solidFill>
                  <a:srgbClr val="0033CC"/>
                </a:solidFill>
              </a:rPr>
              <a:t>              (what is a sparsest k-TC-spanner for a given graph family?)</a:t>
            </a:r>
            <a:endParaRPr lang="en-US" sz="2800" smtClean="0">
              <a:solidFill>
                <a:srgbClr val="00B050"/>
              </a:solidFill>
            </a:endParaRPr>
          </a:p>
          <a:p>
            <a:pPr eaLnBrk="1" hangingPunct="1"/>
            <a:r>
              <a:rPr lang="en-US" sz="2400" smtClean="0"/>
              <a:t>Shortcut graphs (special case when </a:t>
            </a:r>
            <a:r>
              <a:rPr lang="en-US" sz="2400" smtClean="0">
                <a:solidFill>
                  <a:srgbClr val="0033CC"/>
                </a:solidFill>
              </a:rPr>
              <a:t>|E(</a:t>
            </a:r>
            <a:r>
              <a:rPr lang="en-US" sz="2400" i="1" smtClean="0">
                <a:solidFill>
                  <a:srgbClr val="0033CC"/>
                </a:solidFill>
              </a:rPr>
              <a:t>H</a:t>
            </a:r>
            <a:r>
              <a:rPr lang="en-US" sz="2400" smtClean="0">
                <a:solidFill>
                  <a:srgbClr val="0033CC"/>
                </a:solidFill>
              </a:rPr>
              <a:t>)|</a:t>
            </a:r>
            <a:r>
              <a:rPr lang="en-US" sz="2400" smtClean="0">
                <a:solidFill>
                  <a:srgbClr val="0033CC"/>
                </a:solidFill>
                <a:latin typeface="cmsy10" pitchFamily="34" charset="0"/>
              </a:rPr>
              <a:t> </a:t>
            </a:r>
            <a:r>
              <a:rPr lang="en-US" sz="2400" smtClean="0">
                <a:solidFill>
                  <a:srgbClr val="0033CC"/>
                </a:solidFill>
              </a:rPr>
              <a:t>≤</a:t>
            </a:r>
            <a:r>
              <a:rPr lang="en-US" sz="2400" i="1" smtClean="0">
                <a:solidFill>
                  <a:srgbClr val="0033CC"/>
                </a:solidFill>
              </a:rPr>
              <a:t> </a:t>
            </a:r>
            <a:r>
              <a:rPr lang="en-US" sz="2400" smtClean="0">
                <a:solidFill>
                  <a:srgbClr val="0033CC"/>
                </a:solidFill>
                <a:latin typeface="cmsy10" pitchFamily="34" charset="0"/>
              </a:rPr>
              <a:t> </a:t>
            </a:r>
            <a:r>
              <a:rPr lang="en-US" sz="2400" smtClean="0">
                <a:solidFill>
                  <a:srgbClr val="0033CC"/>
                </a:solidFill>
              </a:rPr>
              <a:t>2 |E(</a:t>
            </a:r>
            <a:r>
              <a:rPr lang="en-US" sz="2400" i="1" smtClean="0">
                <a:solidFill>
                  <a:srgbClr val="0033CC"/>
                </a:solidFill>
              </a:rPr>
              <a:t>G</a:t>
            </a:r>
            <a:r>
              <a:rPr lang="en-US" sz="2400" smtClean="0">
                <a:solidFill>
                  <a:srgbClr val="0033CC"/>
                </a:solidFill>
              </a:rPr>
              <a:t>)|</a:t>
            </a:r>
            <a:r>
              <a:rPr lang="en-US" sz="2400" smtClean="0"/>
              <a:t>) </a:t>
            </a:r>
          </a:p>
          <a:p>
            <a:pPr eaLnBrk="1" hangingPunct="1">
              <a:lnSpc>
                <a:spcPct val="60000"/>
              </a:lnSpc>
              <a:buFontTx/>
              <a:buNone/>
            </a:pPr>
            <a:r>
              <a:rPr lang="en-US" sz="2400" smtClean="0"/>
              <a:t>                                                                                 </a:t>
            </a:r>
            <a:r>
              <a:rPr lang="en-US" smtClean="0">
                <a:solidFill>
                  <a:srgbClr val="990033"/>
                </a:solidFill>
              </a:rPr>
              <a:t>[Thorup 92, 95, Hesse 03]</a:t>
            </a:r>
            <a:endParaRPr lang="en-US" sz="2400" smtClean="0">
              <a:solidFill>
                <a:srgbClr val="990033"/>
              </a:solidFill>
            </a:endParaRPr>
          </a:p>
          <a:p>
            <a:pPr eaLnBrk="1" hangingPunct="1">
              <a:lnSpc>
                <a:spcPct val="60000"/>
              </a:lnSpc>
              <a:buFontTx/>
              <a:buNone/>
            </a:pPr>
            <a:r>
              <a:rPr lang="en-US" i="1" smtClean="0"/>
              <a:t>implicit in</a:t>
            </a:r>
            <a:endParaRPr lang="en-US" sz="2400" i="1" smtClean="0"/>
          </a:p>
          <a:p>
            <a:pPr lvl="1" eaLnBrk="1" hangingPunct="1">
              <a:lnSpc>
                <a:spcPct val="80000"/>
              </a:lnSpc>
            </a:pPr>
            <a:r>
              <a:rPr lang="en-US" sz="2400" smtClean="0"/>
              <a:t>data structures  </a:t>
            </a:r>
            <a:r>
              <a:rPr lang="en-US" sz="2000" smtClean="0">
                <a:solidFill>
                  <a:srgbClr val="990033"/>
                </a:solidFill>
              </a:rPr>
              <a:t>[Yao 82, Alon Schieber 87, Chazelle 87]</a:t>
            </a:r>
            <a:endParaRPr lang="en-US" sz="2400" smtClean="0">
              <a:solidFill>
                <a:srgbClr val="990033"/>
              </a:solidFill>
            </a:endParaRPr>
          </a:p>
          <a:p>
            <a:pPr lvl="1" eaLnBrk="1" hangingPunct="1">
              <a:lnSpc>
                <a:spcPct val="80000"/>
              </a:lnSpc>
            </a:pPr>
            <a:r>
              <a:rPr lang="en-US" sz="2400" smtClean="0"/>
              <a:t>property testing </a:t>
            </a:r>
          </a:p>
          <a:p>
            <a:pPr lvl="1" eaLnBrk="1" hangingPunct="1">
              <a:lnSpc>
                <a:spcPct val="60000"/>
              </a:lnSpc>
              <a:buFontTx/>
              <a:buNone/>
            </a:pPr>
            <a:r>
              <a:rPr lang="en-US" sz="2400" smtClean="0">
                <a:solidFill>
                  <a:srgbClr val="990033"/>
                </a:solidFill>
              </a:rPr>
              <a:t>               </a:t>
            </a:r>
            <a:r>
              <a:rPr lang="en-US" sz="2000" smtClean="0">
                <a:solidFill>
                  <a:srgbClr val="990033"/>
                </a:solidFill>
              </a:rPr>
              <a:t>[Dodis Goldreich Lehman Raskhodnikova Ron Samorodnitsky 99]</a:t>
            </a:r>
            <a:endParaRPr lang="en-US" sz="2400" smtClean="0">
              <a:solidFill>
                <a:srgbClr val="990033"/>
              </a:solidFill>
            </a:endParaRPr>
          </a:p>
          <a:p>
            <a:pPr lvl="1" eaLnBrk="1" hangingPunct="1">
              <a:lnSpc>
                <a:spcPct val="80000"/>
              </a:lnSpc>
            </a:pPr>
            <a:r>
              <a:rPr lang="en-US" sz="2400" smtClean="0"/>
              <a:t>access control </a:t>
            </a:r>
            <a:r>
              <a:rPr lang="en-US" sz="2000" smtClean="0">
                <a:solidFill>
                  <a:srgbClr val="990033"/>
                </a:solidFill>
              </a:rPr>
              <a:t>[Attalah Frikken Blanton 05]</a:t>
            </a:r>
            <a:endParaRPr lang="en-US" sz="2200" smtClean="0">
              <a:solidFill>
                <a:srgbClr val="990033"/>
              </a:solidFill>
            </a:endParaRPr>
          </a:p>
          <a:p>
            <a:pPr eaLnBrk="1" hangingPunct="1">
              <a:lnSpc>
                <a:spcPct val="150000"/>
              </a:lnSpc>
              <a:buFontTx/>
              <a:buNone/>
            </a:pPr>
            <a:r>
              <a:rPr lang="en-US" sz="2800" smtClean="0">
                <a:solidFill>
                  <a:srgbClr val="00B050"/>
                </a:solidFill>
              </a:rPr>
              <a:t>Computational results on directed spanners</a:t>
            </a:r>
          </a:p>
          <a:p>
            <a:pPr algn="r" eaLnBrk="1" hangingPunct="1">
              <a:lnSpc>
                <a:spcPct val="50000"/>
              </a:lnSpc>
              <a:buFontTx/>
              <a:buNone/>
            </a:pPr>
            <a:r>
              <a:rPr lang="en-US" sz="2400" smtClean="0"/>
              <a:t>                             </a:t>
            </a:r>
            <a:r>
              <a:rPr lang="en-US" sz="2400" smtClean="0">
                <a:solidFill>
                  <a:srgbClr val="0033CC"/>
                </a:solidFill>
              </a:rPr>
              <a:t>(given a graph, compute a sparsest k-spanner)</a:t>
            </a:r>
          </a:p>
          <a:p>
            <a:pPr eaLnBrk="1" hangingPunct="1">
              <a:lnSpc>
                <a:spcPct val="50000"/>
              </a:lnSpc>
              <a:buFontTx/>
              <a:buNone/>
            </a:pPr>
            <a:r>
              <a:rPr lang="en-US" smtClean="0"/>
              <a:t>Let</a:t>
            </a:r>
            <a:r>
              <a:rPr lang="en-US" smtClean="0">
                <a:solidFill>
                  <a:srgbClr val="0033CC"/>
                </a:solidFill>
              </a:rPr>
              <a:t> </a:t>
            </a:r>
            <a:r>
              <a:rPr lang="en-US" smtClean="0">
                <a:solidFill>
                  <a:srgbClr val="C00000"/>
                </a:solidFill>
              </a:rPr>
              <a:t>OPT</a:t>
            </a:r>
            <a:r>
              <a:rPr lang="en-US" smtClean="0">
                <a:solidFill>
                  <a:srgbClr val="0033CC"/>
                </a:solidFill>
              </a:rPr>
              <a:t> </a:t>
            </a:r>
            <a:r>
              <a:rPr lang="en-US" smtClean="0"/>
              <a:t>be number of edges in sparsest k-TC-spanner.</a:t>
            </a:r>
            <a:endParaRPr lang="en-US" smtClean="0">
              <a:solidFill>
                <a:srgbClr val="0033CC"/>
              </a:solidFill>
            </a:endParaRPr>
          </a:p>
          <a:p>
            <a:pPr eaLnBrk="1" hangingPunct="1"/>
            <a:r>
              <a:rPr lang="en-US" sz="2400" i="1" smtClean="0">
                <a:solidFill>
                  <a:srgbClr val="0033CC"/>
                </a:solidFill>
              </a:rPr>
              <a:t>O</a:t>
            </a:r>
            <a:r>
              <a:rPr lang="en-US" sz="2400" smtClean="0">
                <a:solidFill>
                  <a:srgbClr val="0033CC"/>
                </a:solidFill>
              </a:rPr>
              <a:t>(log </a:t>
            </a:r>
            <a:r>
              <a:rPr lang="en-US" sz="2400" i="1" smtClean="0">
                <a:solidFill>
                  <a:srgbClr val="0033CC"/>
                </a:solidFill>
              </a:rPr>
              <a:t>n</a:t>
            </a:r>
            <a:r>
              <a:rPr lang="en-US" sz="2400" smtClean="0">
                <a:solidFill>
                  <a:srgbClr val="0033CC"/>
                </a:solidFill>
              </a:rPr>
              <a:t>)</a:t>
            </a:r>
            <a:r>
              <a:rPr lang="en-US" sz="2400" smtClean="0">
                <a:solidFill>
                  <a:srgbClr val="000000"/>
                </a:solidFill>
              </a:rPr>
              <a:t>-approximation of </a:t>
            </a:r>
            <a:r>
              <a:rPr lang="en-US" sz="2400" smtClean="0">
                <a:solidFill>
                  <a:srgbClr val="C00000"/>
                </a:solidFill>
              </a:rPr>
              <a:t>OPT </a:t>
            </a:r>
            <a:r>
              <a:rPr lang="en-US" sz="2400" smtClean="0">
                <a:solidFill>
                  <a:srgbClr val="000000"/>
                </a:solidFill>
              </a:rPr>
              <a:t>for </a:t>
            </a:r>
            <a:r>
              <a:rPr lang="en-US" sz="2400" i="1" smtClean="0">
                <a:solidFill>
                  <a:srgbClr val="0033CC"/>
                </a:solidFill>
              </a:rPr>
              <a:t>k</a:t>
            </a:r>
            <a:r>
              <a:rPr lang="en-US" sz="2400" smtClean="0">
                <a:solidFill>
                  <a:srgbClr val="0033CC"/>
                </a:solidFill>
              </a:rPr>
              <a:t>=2</a:t>
            </a:r>
            <a:r>
              <a:rPr lang="en-US" sz="2400" smtClean="0">
                <a:solidFill>
                  <a:srgbClr val="000000"/>
                </a:solidFill>
              </a:rPr>
              <a:t> </a:t>
            </a:r>
            <a:r>
              <a:rPr lang="en-US" smtClean="0">
                <a:solidFill>
                  <a:srgbClr val="990033"/>
                </a:solidFill>
              </a:rPr>
              <a:t>[Kortsarz Peleg 94]</a:t>
            </a:r>
            <a:endParaRPr lang="en-US" sz="2400" smtClean="0">
              <a:solidFill>
                <a:srgbClr val="990033"/>
              </a:solidFill>
            </a:endParaRPr>
          </a:p>
          <a:p>
            <a:pPr eaLnBrk="1" hangingPunct="1"/>
            <a:r>
              <a:rPr lang="en-US" sz="2400" i="1" smtClean="0">
                <a:solidFill>
                  <a:srgbClr val="0033CC"/>
                </a:solidFill>
              </a:rPr>
              <a:t>O</a:t>
            </a:r>
            <a:r>
              <a:rPr lang="en-US" sz="2400" smtClean="0">
                <a:solidFill>
                  <a:srgbClr val="0033CC"/>
                </a:solidFill>
              </a:rPr>
              <a:t>(</a:t>
            </a:r>
            <a:r>
              <a:rPr lang="en-US" sz="2400" i="1" smtClean="0">
                <a:solidFill>
                  <a:srgbClr val="0033CC"/>
                </a:solidFill>
              </a:rPr>
              <a:t>n</a:t>
            </a:r>
            <a:r>
              <a:rPr lang="en-US" sz="2400" baseline="30000" smtClean="0">
                <a:solidFill>
                  <a:srgbClr val="0033CC"/>
                </a:solidFill>
              </a:rPr>
              <a:t>2/3</a:t>
            </a:r>
            <a:r>
              <a:rPr lang="en-US" sz="2400" smtClean="0">
                <a:solidFill>
                  <a:srgbClr val="0033CC"/>
                </a:solidFill>
              </a:rPr>
              <a:t> polylog </a:t>
            </a:r>
            <a:r>
              <a:rPr lang="en-US" sz="2400" i="1" smtClean="0">
                <a:solidFill>
                  <a:srgbClr val="0033CC"/>
                </a:solidFill>
              </a:rPr>
              <a:t>n</a:t>
            </a:r>
            <a:r>
              <a:rPr lang="en-US" sz="2400" smtClean="0">
                <a:solidFill>
                  <a:srgbClr val="0033CC"/>
                </a:solidFill>
              </a:rPr>
              <a:t>)</a:t>
            </a:r>
            <a:r>
              <a:rPr lang="en-US" sz="2400" smtClean="0">
                <a:solidFill>
                  <a:srgbClr val="000000"/>
                </a:solidFill>
              </a:rPr>
              <a:t>-approximation  of </a:t>
            </a:r>
            <a:r>
              <a:rPr lang="en-US" sz="2400" smtClean="0">
                <a:solidFill>
                  <a:srgbClr val="C00000"/>
                </a:solidFill>
              </a:rPr>
              <a:t>OPT </a:t>
            </a:r>
            <a:r>
              <a:rPr lang="en-US" sz="2400" smtClean="0">
                <a:solidFill>
                  <a:srgbClr val="000000"/>
                </a:solidFill>
              </a:rPr>
              <a:t>for </a:t>
            </a:r>
            <a:r>
              <a:rPr lang="en-US" sz="2400" i="1" smtClean="0">
                <a:solidFill>
                  <a:srgbClr val="0033CC"/>
                </a:solidFill>
              </a:rPr>
              <a:t>k</a:t>
            </a:r>
            <a:r>
              <a:rPr lang="en-US" sz="2400" smtClean="0">
                <a:solidFill>
                  <a:srgbClr val="0033CC"/>
                </a:solidFill>
              </a:rPr>
              <a:t>=3</a:t>
            </a:r>
            <a:r>
              <a:rPr lang="en-US" sz="2400" smtClean="0">
                <a:solidFill>
                  <a:srgbClr val="000000"/>
                </a:solidFill>
              </a:rPr>
              <a:t> </a:t>
            </a:r>
            <a:r>
              <a:rPr lang="en-US" smtClean="0">
                <a:solidFill>
                  <a:srgbClr val="990033"/>
                </a:solidFill>
              </a:rPr>
              <a:t>[Elkin Peleg 99]</a:t>
            </a:r>
            <a:endParaRPr lang="en-US" sz="2400" smtClean="0">
              <a:solidFill>
                <a:srgbClr val="990033"/>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3400" y="90488"/>
            <a:ext cx="7772400" cy="914400"/>
          </a:xfrm>
        </p:spPr>
        <p:txBody>
          <a:bodyPr/>
          <a:lstStyle/>
          <a:p>
            <a:pPr eaLnBrk="1" hangingPunct="1"/>
            <a:r>
              <a:rPr lang="en-US" smtClean="0"/>
              <a:t>Our Contributions</a:t>
            </a:r>
          </a:p>
        </p:txBody>
      </p:sp>
      <p:sp>
        <p:nvSpPr>
          <p:cNvPr id="7171" name="Content Placeholder 5"/>
          <p:cNvSpPr>
            <a:spLocks noGrp="1"/>
          </p:cNvSpPr>
          <p:nvPr>
            <p:ph idx="1"/>
          </p:nvPr>
        </p:nvSpPr>
        <p:spPr>
          <a:xfrm>
            <a:off x="465138" y="1066800"/>
            <a:ext cx="8539162" cy="5257800"/>
          </a:xfrm>
        </p:spPr>
        <p:txBody>
          <a:bodyPr/>
          <a:lstStyle/>
          <a:p>
            <a:pPr eaLnBrk="1" hangingPunct="1"/>
            <a:r>
              <a:rPr lang="en-US" sz="2400" smtClean="0">
                <a:solidFill>
                  <a:srgbClr val="00B050"/>
                </a:solidFill>
              </a:rPr>
              <a:t>Common abstraction for several applications</a:t>
            </a:r>
          </a:p>
          <a:p>
            <a:pPr lvl="1" eaLnBrk="1" hangingPunct="1">
              <a:lnSpc>
                <a:spcPct val="80000"/>
              </a:lnSpc>
            </a:pPr>
            <a:r>
              <a:rPr lang="en-US" sz="2300" smtClean="0">
                <a:solidFill>
                  <a:srgbClr val="0033CC"/>
                </a:solidFill>
              </a:rPr>
              <a:t>property testing</a:t>
            </a:r>
          </a:p>
          <a:p>
            <a:pPr lvl="1" eaLnBrk="1" hangingPunct="1">
              <a:lnSpc>
                <a:spcPct val="80000"/>
              </a:lnSpc>
            </a:pPr>
            <a:r>
              <a:rPr lang="en-US" sz="2300" smtClean="0">
                <a:solidFill>
                  <a:srgbClr val="0033CC"/>
                </a:solidFill>
              </a:rPr>
              <a:t>access control</a:t>
            </a:r>
          </a:p>
          <a:p>
            <a:pPr lvl="1" eaLnBrk="1" hangingPunct="1">
              <a:lnSpc>
                <a:spcPct val="80000"/>
              </a:lnSpc>
            </a:pPr>
            <a:r>
              <a:rPr lang="en-US" sz="2300" smtClean="0">
                <a:solidFill>
                  <a:srgbClr val="0033CC"/>
                </a:solidFill>
              </a:rPr>
              <a:t>data structures</a:t>
            </a:r>
            <a:r>
              <a:rPr lang="en-US" sz="2800" smtClean="0">
                <a:solidFill>
                  <a:srgbClr val="0033CC"/>
                </a:solidFill>
              </a:rPr>
              <a:t> </a:t>
            </a:r>
            <a:endParaRPr lang="en-US" sz="2200" smtClean="0">
              <a:solidFill>
                <a:srgbClr val="0033CC"/>
              </a:solidFill>
            </a:endParaRPr>
          </a:p>
          <a:p>
            <a:pPr eaLnBrk="1" hangingPunct="1"/>
            <a:r>
              <a:rPr lang="en-US" sz="2400" smtClean="0">
                <a:solidFill>
                  <a:srgbClr val="00B050"/>
                </a:solidFill>
              </a:rPr>
              <a:t>Structural results on TC-spanners</a:t>
            </a:r>
            <a:endParaRPr lang="en-US" smtClean="0">
              <a:solidFill>
                <a:srgbClr val="00B050"/>
              </a:solidFill>
            </a:endParaRPr>
          </a:p>
          <a:p>
            <a:pPr lvl="1" eaLnBrk="1" hangingPunct="1"/>
            <a:r>
              <a:rPr lang="en-US" sz="2300" smtClean="0">
                <a:solidFill>
                  <a:srgbClr val="0033CC"/>
                </a:solidFill>
              </a:rPr>
              <a:t>Sparse TC-spanners for planar graphs and other path-separable graph families</a:t>
            </a:r>
          </a:p>
          <a:p>
            <a:pPr eaLnBrk="1" hangingPunct="1">
              <a:lnSpc>
                <a:spcPct val="150000"/>
              </a:lnSpc>
            </a:pPr>
            <a:r>
              <a:rPr lang="en-US" sz="2400" smtClean="0">
                <a:solidFill>
                  <a:srgbClr val="00B050"/>
                </a:solidFill>
              </a:rPr>
              <a:t>Computational results</a:t>
            </a:r>
          </a:p>
          <a:p>
            <a:pPr eaLnBrk="1" hangingPunct="1">
              <a:lnSpc>
                <a:spcPct val="80000"/>
              </a:lnSpc>
              <a:buFontTx/>
              <a:buNone/>
            </a:pPr>
            <a:r>
              <a:rPr lang="en-US" sz="2400" i="1" smtClean="0">
                <a:solidFill>
                  <a:srgbClr val="00B050"/>
                </a:solidFill>
              </a:rPr>
              <a:t>     </a:t>
            </a:r>
            <a:r>
              <a:rPr lang="en-US" sz="2200" i="1" smtClean="0"/>
              <a:t>k</a:t>
            </a:r>
            <a:r>
              <a:rPr lang="en-US" sz="2200" smtClean="0">
                <a:latin typeface="cmcsc10"/>
              </a:rPr>
              <a:t>-TC-Spanner:</a:t>
            </a:r>
            <a:r>
              <a:rPr lang="en-US" sz="2200" smtClean="0"/>
              <a:t> Given a graph, compute a sparsest k-TC-spanner</a:t>
            </a:r>
          </a:p>
          <a:p>
            <a:pPr lvl="1" eaLnBrk="1" hangingPunct="1"/>
            <a:r>
              <a:rPr lang="en-US" sz="2300" smtClean="0">
                <a:solidFill>
                  <a:srgbClr val="0033CC"/>
                </a:solidFill>
              </a:rPr>
              <a:t>Algorithms</a:t>
            </a:r>
            <a:endParaRPr lang="en-US" sz="2500" smtClean="0">
              <a:solidFill>
                <a:srgbClr val="0033CC"/>
              </a:solidFill>
            </a:endParaRPr>
          </a:p>
          <a:p>
            <a:pPr lvl="1" eaLnBrk="1" hangingPunct="1"/>
            <a:r>
              <a:rPr lang="en-US" sz="2300" smtClean="0">
                <a:solidFill>
                  <a:srgbClr val="0033CC"/>
                </a:solidFill>
              </a:rPr>
              <a:t>Inapproximability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dirty="0" smtClean="0"/>
              <a:t>Application </a:t>
            </a:r>
            <a:r>
              <a:rPr lang="en-US" dirty="0" smtClean="0"/>
              <a:t>: </a:t>
            </a:r>
            <a:r>
              <a:rPr lang="en-US" dirty="0" smtClean="0"/>
              <a:t>Testing if a List is Sorted</a:t>
            </a:r>
          </a:p>
        </p:txBody>
      </p:sp>
      <p:sp>
        <p:nvSpPr>
          <p:cNvPr id="8195" name="Content Placeholder 2"/>
          <p:cNvSpPr>
            <a:spLocks noGrp="1"/>
          </p:cNvSpPr>
          <p:nvPr>
            <p:ph idx="1"/>
          </p:nvPr>
        </p:nvSpPr>
        <p:spPr>
          <a:xfrm>
            <a:off x="533400" y="1946275"/>
            <a:ext cx="8382000" cy="2311400"/>
          </a:xfrm>
        </p:spPr>
        <p:txBody>
          <a:bodyPr/>
          <a:lstStyle/>
          <a:p>
            <a:pPr eaLnBrk="1" hangingPunct="1"/>
            <a:r>
              <a:rPr lang="en-US" smtClean="0">
                <a:solidFill>
                  <a:srgbClr val="FF0000"/>
                </a:solidFill>
              </a:rPr>
              <a:t>Is a list of </a:t>
            </a:r>
            <a:r>
              <a:rPr lang="en-US" i="1" smtClean="0">
                <a:solidFill>
                  <a:srgbClr val="0033CC"/>
                </a:solidFill>
              </a:rPr>
              <a:t>n</a:t>
            </a:r>
            <a:r>
              <a:rPr lang="en-US" smtClean="0">
                <a:solidFill>
                  <a:srgbClr val="FF0000"/>
                </a:solidFill>
              </a:rPr>
              <a:t> numbers sorted?</a:t>
            </a:r>
          </a:p>
          <a:p>
            <a:pPr eaLnBrk="1" hangingPunct="1">
              <a:buFontTx/>
              <a:buNone/>
            </a:pPr>
            <a:r>
              <a:rPr lang="en-US" smtClean="0"/>
              <a:t>      Requires reading entire list.</a:t>
            </a:r>
          </a:p>
          <a:p>
            <a:pPr eaLnBrk="1" hangingPunct="1">
              <a:buFontTx/>
              <a:buNone/>
            </a:pPr>
            <a:endParaRPr lang="en-US" smtClean="0"/>
          </a:p>
          <a:p>
            <a:pPr eaLnBrk="1" hangingPunct="1"/>
            <a:r>
              <a:rPr lang="en-US" smtClean="0">
                <a:solidFill>
                  <a:srgbClr val="FF0000"/>
                </a:solidFill>
              </a:rPr>
              <a:t>Is a list of  </a:t>
            </a:r>
            <a:r>
              <a:rPr lang="en-US" i="1" smtClean="0">
                <a:solidFill>
                  <a:srgbClr val="0033CC"/>
                </a:solidFill>
              </a:rPr>
              <a:t>n </a:t>
            </a:r>
            <a:r>
              <a:rPr lang="en-US" smtClean="0">
                <a:solidFill>
                  <a:srgbClr val="FF0000"/>
                </a:solidFill>
              </a:rPr>
              <a:t>numbers sorted or </a:t>
            </a:r>
            <a:r>
              <a:rPr lang="en-US" smtClean="0">
                <a:solidFill>
                  <a:srgbClr val="FF0000"/>
                </a:solidFill>
                <a:latin typeface="cmmi10" pitchFamily="34" charset="0"/>
              </a:rPr>
              <a:t>²</a:t>
            </a:r>
            <a:r>
              <a:rPr lang="en-US" smtClean="0">
                <a:solidFill>
                  <a:srgbClr val="FF0000"/>
                </a:solidFill>
              </a:rPr>
              <a:t>-far from sorted?</a:t>
            </a:r>
          </a:p>
          <a:p>
            <a:pPr eaLnBrk="1" hangingPunct="1">
              <a:buFontTx/>
              <a:buNone/>
            </a:pPr>
            <a:r>
              <a:rPr lang="en-US" smtClean="0"/>
              <a:t>      (An </a:t>
            </a:r>
            <a:r>
              <a:rPr lang="en-US" smtClean="0">
                <a:solidFill>
                  <a:srgbClr val="0033CC"/>
                </a:solidFill>
                <a:latin typeface="cmmi10" pitchFamily="34" charset="0"/>
              </a:rPr>
              <a:t>²</a:t>
            </a:r>
            <a:r>
              <a:rPr lang="en-US" smtClean="0"/>
              <a:t> fraction of list entries have to be changed to make it sorted.)</a:t>
            </a:r>
          </a:p>
          <a:p>
            <a:pPr eaLnBrk="1" hangingPunct="1">
              <a:buFontTx/>
              <a:buNone/>
            </a:pPr>
            <a:r>
              <a:rPr lang="en-US" smtClean="0">
                <a:solidFill>
                  <a:srgbClr val="990033"/>
                </a:solidFill>
              </a:rPr>
              <a:t>      [Ergün Kannan Kumar Rubinfeld Viswanathan 98]</a:t>
            </a:r>
            <a:r>
              <a:rPr lang="en-US" smtClean="0"/>
              <a:t>:     </a:t>
            </a:r>
            <a:r>
              <a:rPr lang="en-US" smtClean="0">
                <a:solidFill>
                  <a:srgbClr val="0033CC"/>
                </a:solidFill>
              </a:rPr>
              <a:t>O((log n)/</a:t>
            </a:r>
            <a:r>
              <a:rPr lang="en-US" smtClean="0">
                <a:solidFill>
                  <a:srgbClr val="0033CC"/>
                </a:solidFill>
                <a:latin typeface="cmmi10" pitchFamily="34" charset="0"/>
              </a:rPr>
              <a:t>²</a:t>
            </a:r>
            <a:r>
              <a:rPr lang="en-US" smtClean="0">
                <a:solidFill>
                  <a:srgbClr val="0033CC"/>
                </a:solidFill>
              </a:rPr>
              <a:t>) time</a:t>
            </a:r>
          </a:p>
          <a:p>
            <a:pPr eaLnBrk="1" hangingPunct="1">
              <a:buFontTx/>
              <a:buNone/>
            </a:pPr>
            <a:endParaRPr lang="en-US" smtClean="0">
              <a:solidFill>
                <a:srgbClr val="00B050"/>
              </a:solidFill>
            </a:endParaRPr>
          </a:p>
          <a:p>
            <a:pPr eaLnBrk="1" hangingPunct="1">
              <a:buFontTx/>
              <a:buNone/>
            </a:pPr>
            <a:endParaRPr lang="en-US" smtClean="0">
              <a:solidFill>
                <a:srgbClr val="00B050"/>
              </a:solidFill>
            </a:endParaRPr>
          </a:p>
          <a:p>
            <a:pPr eaLnBrk="1" hangingPunct="1"/>
            <a:endParaRPr lang="en-US" smtClean="0"/>
          </a:p>
          <a:p>
            <a:pPr eaLnBrk="1" hangingPunct="1"/>
            <a:endParaRPr lang="en-US" smtClean="0"/>
          </a:p>
        </p:txBody>
      </p:sp>
      <p:pic>
        <p:nvPicPr>
          <p:cNvPr id="8197" name="Picture 6" descr="TP_tmp.emf"/>
          <p:cNvPicPr>
            <a:picLocks noChangeAspect="1"/>
          </p:cNvPicPr>
          <p:nvPr>
            <p:custDataLst>
              <p:tags r:id="rId1"/>
            </p:custDataLst>
          </p:nvPr>
        </p:nvPicPr>
        <p:blipFill>
          <a:blip r:embed="rId3"/>
          <a:srcRect/>
          <a:stretch>
            <a:fillRect/>
          </a:stretch>
        </p:blipFill>
        <p:spPr bwMode="auto">
          <a:xfrm>
            <a:off x="4546600" y="3175000"/>
            <a:ext cx="50800" cy="5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76200"/>
            <a:ext cx="8382000" cy="914400"/>
          </a:xfrm>
        </p:spPr>
        <p:txBody>
          <a:bodyPr/>
          <a:lstStyle/>
          <a:p>
            <a:pPr eaLnBrk="1" hangingPunct="1"/>
            <a:r>
              <a:rPr lang="en-US" smtClean="0"/>
              <a:t>Generalization: Monotonicity over PO domains</a:t>
            </a:r>
          </a:p>
        </p:txBody>
      </p:sp>
      <p:sp>
        <p:nvSpPr>
          <p:cNvPr id="9219" name="Content Placeholder 2"/>
          <p:cNvSpPr>
            <a:spLocks noGrp="1"/>
          </p:cNvSpPr>
          <p:nvPr>
            <p:ph idx="1"/>
          </p:nvPr>
        </p:nvSpPr>
        <p:spPr/>
        <p:txBody>
          <a:bodyPr/>
          <a:lstStyle/>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lnSpc>
                <a:spcPct val="50000"/>
              </a:lnSpc>
              <a:buFontTx/>
              <a:buNone/>
            </a:pPr>
            <a:r>
              <a:rPr lang="en-US" smtClean="0"/>
              <a:t>Graph = partially ordered domain;      node labels = values of the function </a:t>
            </a:r>
          </a:p>
          <a:p>
            <a:pPr eaLnBrk="1" hangingPunct="1"/>
            <a:r>
              <a:rPr lang="en-US" smtClean="0"/>
              <a:t>A function is monotone if there are no </a:t>
            </a:r>
            <a:r>
              <a:rPr lang="en-US" smtClean="0">
                <a:solidFill>
                  <a:srgbClr val="FF0000"/>
                </a:solidFill>
              </a:rPr>
              <a:t>violated </a:t>
            </a:r>
            <a:r>
              <a:rPr lang="en-US" smtClean="0"/>
              <a:t>edges (along which labels decrease):                   </a:t>
            </a:r>
            <a:r>
              <a:rPr lang="en-US" smtClean="0">
                <a:solidFill>
                  <a:srgbClr val="0033CC"/>
                </a:solidFill>
              </a:rPr>
              <a:t> 1                  0</a:t>
            </a:r>
          </a:p>
          <a:p>
            <a:pPr eaLnBrk="1" hangingPunct="1"/>
            <a:r>
              <a:rPr lang="en-US" smtClean="0"/>
              <a:t> A function is </a:t>
            </a:r>
            <a:r>
              <a:rPr lang="en-US" smtClean="0">
                <a:solidFill>
                  <a:srgbClr val="0033CC"/>
                </a:solidFill>
                <a:latin typeface="cmmi10" pitchFamily="34" charset="0"/>
              </a:rPr>
              <a:t>²</a:t>
            </a:r>
            <a:r>
              <a:rPr lang="en-US" smtClean="0"/>
              <a:t>-far from monotone if  </a:t>
            </a:r>
            <a:r>
              <a:rPr lang="en-US" smtClean="0">
                <a:solidFill>
                  <a:srgbClr val="0033CC"/>
                </a:solidFill>
                <a:latin typeface="cmsy10" pitchFamily="34" charset="0"/>
              </a:rPr>
              <a:t>¸</a:t>
            </a:r>
            <a:r>
              <a:rPr lang="en-US" smtClean="0"/>
              <a:t> </a:t>
            </a:r>
            <a:r>
              <a:rPr lang="en-US" smtClean="0">
                <a:solidFill>
                  <a:srgbClr val="0033CC"/>
                </a:solidFill>
                <a:latin typeface="cmmi10" pitchFamily="34" charset="0"/>
              </a:rPr>
              <a:t>²       </a:t>
            </a:r>
            <a:r>
              <a:rPr lang="en-US" smtClean="0"/>
              <a:t> fraction of  labels need to be changed to make it monotone.</a:t>
            </a:r>
          </a:p>
          <a:p>
            <a:pPr eaLnBrk="1" hangingPunct="1"/>
            <a:endParaRPr lang="en-US" smtClean="0"/>
          </a:p>
          <a:p>
            <a:pPr eaLnBrk="1" hangingPunct="1">
              <a:buFontTx/>
              <a:buNone/>
            </a:pPr>
            <a:r>
              <a:rPr lang="en-US" sz="2200" smtClean="0">
                <a:solidFill>
                  <a:srgbClr val="990033"/>
                </a:solidFill>
              </a:rPr>
              <a:t>[GGLRS 00]</a:t>
            </a:r>
            <a:r>
              <a:rPr lang="en-US" sz="2200" smtClean="0"/>
              <a:t>, </a:t>
            </a:r>
            <a:r>
              <a:rPr lang="en-US" sz="2200" smtClean="0">
                <a:solidFill>
                  <a:srgbClr val="990033"/>
                </a:solidFill>
              </a:rPr>
              <a:t>[DDGLR 99]</a:t>
            </a:r>
            <a:r>
              <a:rPr lang="en-US" sz="2200" smtClean="0"/>
              <a:t>, </a:t>
            </a:r>
            <a:r>
              <a:rPr lang="en-US" sz="2200" smtClean="0">
                <a:solidFill>
                  <a:srgbClr val="990033"/>
                </a:solidFill>
              </a:rPr>
              <a:t>[FLNRRS 02]</a:t>
            </a:r>
            <a:endParaRPr lang="en-US" sz="2200" smtClean="0"/>
          </a:p>
          <a:p>
            <a:pPr eaLnBrk="1" hangingPunct="1"/>
            <a:endParaRPr lang="en-US" smtClean="0"/>
          </a:p>
          <a:p>
            <a:pPr eaLnBrk="1" hangingPunct="1"/>
            <a:endParaRPr lang="en-US" smtClean="0"/>
          </a:p>
          <a:p>
            <a:pPr eaLnBrk="1" hangingPunct="1">
              <a:buFontTx/>
              <a:buNone/>
            </a:pPr>
            <a:endParaRPr lang="en-US" smtClean="0"/>
          </a:p>
        </p:txBody>
      </p:sp>
      <p:sp>
        <p:nvSpPr>
          <p:cNvPr id="9221" name="Line 29"/>
          <p:cNvSpPr>
            <a:spLocks noChangeShapeType="1"/>
          </p:cNvSpPr>
          <p:nvPr/>
        </p:nvSpPr>
        <p:spPr bwMode="auto">
          <a:xfrm rot="-5400000">
            <a:off x="6464300" y="1573213"/>
            <a:ext cx="80010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22" name="Line 30"/>
          <p:cNvSpPr>
            <a:spLocks noChangeShapeType="1"/>
          </p:cNvSpPr>
          <p:nvPr/>
        </p:nvSpPr>
        <p:spPr bwMode="auto">
          <a:xfrm rot="-5400000">
            <a:off x="7283450" y="1573213"/>
            <a:ext cx="80010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23" name="Line 31"/>
          <p:cNvSpPr>
            <a:spLocks noChangeShapeType="1"/>
          </p:cNvSpPr>
          <p:nvPr/>
        </p:nvSpPr>
        <p:spPr bwMode="auto">
          <a:xfrm rot="-5400000">
            <a:off x="5995987" y="1916113"/>
            <a:ext cx="796925"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24" name="Line 37"/>
          <p:cNvSpPr>
            <a:spLocks noChangeShapeType="1"/>
          </p:cNvSpPr>
          <p:nvPr/>
        </p:nvSpPr>
        <p:spPr bwMode="auto">
          <a:xfrm>
            <a:off x="6864350" y="1173163"/>
            <a:ext cx="81915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25" name="Line 38"/>
          <p:cNvSpPr>
            <a:spLocks noChangeShapeType="1"/>
          </p:cNvSpPr>
          <p:nvPr/>
        </p:nvSpPr>
        <p:spPr bwMode="auto">
          <a:xfrm>
            <a:off x="6864350" y="1973263"/>
            <a:ext cx="81915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26" name="Line 39"/>
          <p:cNvSpPr>
            <a:spLocks noChangeShapeType="1"/>
          </p:cNvSpPr>
          <p:nvPr/>
        </p:nvSpPr>
        <p:spPr bwMode="auto">
          <a:xfrm>
            <a:off x="6396038" y="1516063"/>
            <a:ext cx="817562"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27" name="Line 40"/>
          <p:cNvSpPr>
            <a:spLocks noChangeShapeType="1"/>
          </p:cNvSpPr>
          <p:nvPr/>
        </p:nvSpPr>
        <p:spPr bwMode="auto">
          <a:xfrm>
            <a:off x="6396038" y="2314575"/>
            <a:ext cx="817562"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28" name="Line 41"/>
          <p:cNvSpPr>
            <a:spLocks noChangeShapeType="1"/>
          </p:cNvSpPr>
          <p:nvPr/>
        </p:nvSpPr>
        <p:spPr bwMode="auto">
          <a:xfrm rot="-5400000">
            <a:off x="6814344" y="1915319"/>
            <a:ext cx="798512"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29" name="Line 43"/>
          <p:cNvSpPr>
            <a:spLocks noChangeShapeType="1"/>
          </p:cNvSpPr>
          <p:nvPr/>
        </p:nvSpPr>
        <p:spPr bwMode="auto">
          <a:xfrm flipV="1">
            <a:off x="7488238" y="1173163"/>
            <a:ext cx="195262" cy="152400"/>
          </a:xfrm>
          <a:prstGeom prst="line">
            <a:avLst/>
          </a:prstGeom>
          <a:noFill/>
          <a:ln w="19050">
            <a:solidFill>
              <a:schemeClr val="tx1"/>
            </a:solidFill>
            <a:round/>
            <a:headEnd type="none" w="sm" len="sm"/>
            <a:tailEnd type="none" w="med" len="lg"/>
          </a:ln>
        </p:spPr>
        <p:txBody>
          <a:bodyPr wrap="none" anchor="ctr"/>
          <a:lstStyle/>
          <a:p>
            <a:endParaRPr lang="en-US"/>
          </a:p>
        </p:txBody>
      </p:sp>
      <p:sp>
        <p:nvSpPr>
          <p:cNvPr id="9230" name="Line 44"/>
          <p:cNvSpPr>
            <a:spLocks noChangeShapeType="1"/>
          </p:cNvSpPr>
          <p:nvPr/>
        </p:nvSpPr>
        <p:spPr bwMode="auto">
          <a:xfrm flipV="1">
            <a:off x="7213600" y="1325563"/>
            <a:ext cx="274638" cy="19050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31" name="Line 46"/>
          <p:cNvSpPr>
            <a:spLocks noChangeShapeType="1"/>
          </p:cNvSpPr>
          <p:nvPr/>
        </p:nvSpPr>
        <p:spPr bwMode="auto">
          <a:xfrm flipV="1">
            <a:off x="7488238" y="1973263"/>
            <a:ext cx="195262" cy="150812"/>
          </a:xfrm>
          <a:prstGeom prst="line">
            <a:avLst/>
          </a:prstGeom>
          <a:noFill/>
          <a:ln w="19050">
            <a:solidFill>
              <a:schemeClr val="tx1"/>
            </a:solidFill>
            <a:round/>
            <a:headEnd type="none" w="sm" len="sm"/>
            <a:tailEnd type="none" w="med" len="lg"/>
          </a:ln>
        </p:spPr>
        <p:txBody>
          <a:bodyPr wrap="none" anchor="ctr"/>
          <a:lstStyle/>
          <a:p>
            <a:endParaRPr lang="en-US"/>
          </a:p>
        </p:txBody>
      </p:sp>
      <p:sp>
        <p:nvSpPr>
          <p:cNvPr id="9232" name="Line 47"/>
          <p:cNvSpPr>
            <a:spLocks noChangeShapeType="1"/>
          </p:cNvSpPr>
          <p:nvPr/>
        </p:nvSpPr>
        <p:spPr bwMode="auto">
          <a:xfrm flipV="1">
            <a:off x="7213600" y="2124075"/>
            <a:ext cx="274638" cy="19050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33" name="Line 49"/>
          <p:cNvSpPr>
            <a:spLocks noChangeShapeType="1"/>
          </p:cNvSpPr>
          <p:nvPr/>
        </p:nvSpPr>
        <p:spPr bwMode="auto">
          <a:xfrm flipV="1">
            <a:off x="6669088" y="1173163"/>
            <a:ext cx="195262" cy="152400"/>
          </a:xfrm>
          <a:prstGeom prst="line">
            <a:avLst/>
          </a:prstGeom>
          <a:noFill/>
          <a:ln w="19050">
            <a:solidFill>
              <a:schemeClr val="tx1"/>
            </a:solidFill>
            <a:round/>
            <a:headEnd type="none" w="sm" len="sm"/>
            <a:tailEnd type="none" w="med" len="lg"/>
          </a:ln>
        </p:spPr>
        <p:txBody>
          <a:bodyPr wrap="none" anchor="ctr"/>
          <a:lstStyle/>
          <a:p>
            <a:endParaRPr lang="en-US"/>
          </a:p>
        </p:txBody>
      </p:sp>
      <p:sp>
        <p:nvSpPr>
          <p:cNvPr id="9234" name="Line 50"/>
          <p:cNvSpPr>
            <a:spLocks noChangeShapeType="1"/>
          </p:cNvSpPr>
          <p:nvPr/>
        </p:nvSpPr>
        <p:spPr bwMode="auto">
          <a:xfrm flipV="1">
            <a:off x="6396038" y="1325563"/>
            <a:ext cx="273050" cy="19050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35" name="Line 52"/>
          <p:cNvSpPr>
            <a:spLocks noChangeShapeType="1"/>
          </p:cNvSpPr>
          <p:nvPr/>
        </p:nvSpPr>
        <p:spPr bwMode="auto">
          <a:xfrm flipV="1">
            <a:off x="6669088" y="1973263"/>
            <a:ext cx="195262" cy="150812"/>
          </a:xfrm>
          <a:prstGeom prst="line">
            <a:avLst/>
          </a:prstGeom>
          <a:noFill/>
          <a:ln w="19050">
            <a:solidFill>
              <a:schemeClr val="tx1"/>
            </a:solidFill>
            <a:round/>
            <a:headEnd type="none" w="sm" len="sm"/>
            <a:tailEnd type="none" w="med" len="lg"/>
          </a:ln>
        </p:spPr>
        <p:txBody>
          <a:bodyPr wrap="none" anchor="ctr"/>
          <a:lstStyle/>
          <a:p>
            <a:endParaRPr lang="en-US"/>
          </a:p>
        </p:txBody>
      </p:sp>
      <p:sp>
        <p:nvSpPr>
          <p:cNvPr id="9236" name="Line 53"/>
          <p:cNvSpPr>
            <a:spLocks noChangeShapeType="1"/>
          </p:cNvSpPr>
          <p:nvPr/>
        </p:nvSpPr>
        <p:spPr bwMode="auto">
          <a:xfrm flipV="1">
            <a:off x="6396038" y="2124075"/>
            <a:ext cx="273050" cy="19050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37" name="Text Box 54"/>
          <p:cNvSpPr txBox="1">
            <a:spLocks noChangeArrowheads="1"/>
          </p:cNvSpPr>
          <p:nvPr/>
        </p:nvSpPr>
        <p:spPr bwMode="auto">
          <a:xfrm>
            <a:off x="6181725" y="1452563"/>
            <a:ext cx="165100" cy="401637"/>
          </a:xfrm>
          <a:prstGeom prst="rect">
            <a:avLst/>
          </a:prstGeom>
          <a:noFill/>
          <a:ln w="12700">
            <a:noFill/>
            <a:miter lim="800000"/>
            <a:headEnd type="none" w="sm" len="sm"/>
            <a:tailEnd type="none" w="sm" len="sm"/>
          </a:ln>
        </p:spPr>
        <p:txBody>
          <a:bodyPr>
            <a:spAutoFit/>
          </a:bodyPr>
          <a:lstStyle/>
          <a:p>
            <a:pPr algn="ctr">
              <a:spcBef>
                <a:spcPct val="50000"/>
              </a:spcBef>
            </a:pPr>
            <a:r>
              <a:rPr lang="en-US" i="0">
                <a:solidFill>
                  <a:srgbClr val="0033CC"/>
                </a:solidFill>
              </a:rPr>
              <a:t>1</a:t>
            </a:r>
            <a:endParaRPr lang="en-US" sz="1800" i="0">
              <a:solidFill>
                <a:srgbClr val="0033CC"/>
              </a:solidFill>
            </a:endParaRPr>
          </a:p>
        </p:txBody>
      </p:sp>
      <p:sp>
        <p:nvSpPr>
          <p:cNvPr id="9238" name="Text Box 55"/>
          <p:cNvSpPr txBox="1">
            <a:spLocks noChangeArrowheads="1"/>
          </p:cNvSpPr>
          <p:nvPr/>
        </p:nvSpPr>
        <p:spPr bwMode="auto">
          <a:xfrm>
            <a:off x="6181725" y="2225675"/>
            <a:ext cx="165100" cy="400050"/>
          </a:xfrm>
          <a:prstGeom prst="rect">
            <a:avLst/>
          </a:prstGeom>
          <a:noFill/>
          <a:ln w="12700">
            <a:noFill/>
            <a:miter lim="800000"/>
            <a:headEnd type="none" w="sm" len="sm"/>
            <a:tailEnd type="none" w="sm" len="sm"/>
          </a:ln>
        </p:spPr>
        <p:txBody>
          <a:bodyPr>
            <a:spAutoFit/>
          </a:bodyPr>
          <a:lstStyle/>
          <a:p>
            <a:pPr algn="ctr">
              <a:spcBef>
                <a:spcPct val="50000"/>
              </a:spcBef>
            </a:pPr>
            <a:r>
              <a:rPr lang="en-US" i="0">
                <a:solidFill>
                  <a:srgbClr val="0033CC"/>
                </a:solidFill>
              </a:rPr>
              <a:t>0</a:t>
            </a:r>
            <a:endParaRPr lang="en-US" sz="1800" i="0">
              <a:solidFill>
                <a:srgbClr val="0033CC"/>
              </a:solidFill>
            </a:endParaRPr>
          </a:p>
        </p:txBody>
      </p:sp>
      <p:sp>
        <p:nvSpPr>
          <p:cNvPr id="9239" name="Text Box 57"/>
          <p:cNvSpPr txBox="1">
            <a:spLocks noChangeArrowheads="1"/>
          </p:cNvSpPr>
          <p:nvPr/>
        </p:nvSpPr>
        <p:spPr bwMode="auto">
          <a:xfrm>
            <a:off x="7026275" y="1452563"/>
            <a:ext cx="165100" cy="401637"/>
          </a:xfrm>
          <a:prstGeom prst="rect">
            <a:avLst/>
          </a:prstGeom>
          <a:noFill/>
          <a:ln w="12700">
            <a:noFill/>
            <a:miter lim="800000"/>
            <a:headEnd type="none" w="sm" len="sm"/>
            <a:tailEnd type="none" w="sm" len="sm"/>
          </a:ln>
        </p:spPr>
        <p:txBody>
          <a:bodyPr>
            <a:spAutoFit/>
          </a:bodyPr>
          <a:lstStyle/>
          <a:p>
            <a:pPr algn="ctr">
              <a:spcBef>
                <a:spcPct val="50000"/>
              </a:spcBef>
            </a:pPr>
            <a:r>
              <a:rPr lang="en-US" i="0">
                <a:solidFill>
                  <a:srgbClr val="0033CC"/>
                </a:solidFill>
              </a:rPr>
              <a:t>1</a:t>
            </a:r>
            <a:endParaRPr lang="en-US" sz="1800" i="0">
              <a:solidFill>
                <a:srgbClr val="0033CC"/>
              </a:solidFill>
            </a:endParaRPr>
          </a:p>
        </p:txBody>
      </p:sp>
      <p:sp>
        <p:nvSpPr>
          <p:cNvPr id="9240" name="Text Box 59"/>
          <p:cNvSpPr txBox="1">
            <a:spLocks noChangeArrowheads="1"/>
          </p:cNvSpPr>
          <p:nvPr/>
        </p:nvSpPr>
        <p:spPr bwMode="auto">
          <a:xfrm>
            <a:off x="7026275" y="2276475"/>
            <a:ext cx="165100" cy="401638"/>
          </a:xfrm>
          <a:prstGeom prst="rect">
            <a:avLst/>
          </a:prstGeom>
          <a:noFill/>
          <a:ln w="12700">
            <a:noFill/>
            <a:miter lim="800000"/>
            <a:headEnd type="none" w="sm" len="sm"/>
            <a:tailEnd type="none" w="sm" len="sm"/>
          </a:ln>
        </p:spPr>
        <p:txBody>
          <a:bodyPr>
            <a:spAutoFit/>
          </a:bodyPr>
          <a:lstStyle/>
          <a:p>
            <a:pPr algn="ctr">
              <a:spcBef>
                <a:spcPct val="50000"/>
              </a:spcBef>
            </a:pPr>
            <a:r>
              <a:rPr lang="en-US" i="0">
                <a:solidFill>
                  <a:srgbClr val="0033CC"/>
                </a:solidFill>
              </a:rPr>
              <a:t>0</a:t>
            </a:r>
            <a:endParaRPr lang="en-US" sz="1800" i="0">
              <a:solidFill>
                <a:srgbClr val="0033CC"/>
              </a:solidFill>
            </a:endParaRPr>
          </a:p>
        </p:txBody>
      </p:sp>
      <p:sp>
        <p:nvSpPr>
          <p:cNvPr id="9241" name="AutoShape 119"/>
          <p:cNvSpPr>
            <a:spLocks noChangeArrowheads="1"/>
          </p:cNvSpPr>
          <p:nvPr/>
        </p:nvSpPr>
        <p:spPr bwMode="auto">
          <a:xfrm>
            <a:off x="6351588" y="2268538"/>
            <a:ext cx="85725" cy="93662"/>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242" name="AutoShape 119"/>
          <p:cNvSpPr>
            <a:spLocks noChangeArrowheads="1"/>
          </p:cNvSpPr>
          <p:nvPr/>
        </p:nvSpPr>
        <p:spPr bwMode="auto">
          <a:xfrm>
            <a:off x="7172325" y="2255838"/>
            <a:ext cx="85725" cy="93662"/>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243" name="AutoShape 119"/>
          <p:cNvSpPr>
            <a:spLocks noChangeArrowheads="1"/>
          </p:cNvSpPr>
          <p:nvPr/>
        </p:nvSpPr>
        <p:spPr bwMode="auto">
          <a:xfrm>
            <a:off x="6821488" y="1928813"/>
            <a:ext cx="85725" cy="93662"/>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244" name="AutoShape 119"/>
          <p:cNvSpPr>
            <a:spLocks noChangeArrowheads="1"/>
          </p:cNvSpPr>
          <p:nvPr/>
        </p:nvSpPr>
        <p:spPr bwMode="auto">
          <a:xfrm>
            <a:off x="7639050" y="1917700"/>
            <a:ext cx="85725" cy="93663"/>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245" name="AutoShape 119"/>
          <p:cNvSpPr>
            <a:spLocks noChangeArrowheads="1"/>
          </p:cNvSpPr>
          <p:nvPr/>
        </p:nvSpPr>
        <p:spPr bwMode="auto">
          <a:xfrm>
            <a:off x="6808788" y="1098550"/>
            <a:ext cx="87312" cy="93663"/>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3200">
              <a:solidFill>
                <a:srgbClr val="0033CC"/>
              </a:solidFill>
            </a:endParaRPr>
          </a:p>
        </p:txBody>
      </p:sp>
      <p:sp>
        <p:nvSpPr>
          <p:cNvPr id="9246" name="AutoShape 119"/>
          <p:cNvSpPr>
            <a:spLocks noChangeArrowheads="1"/>
          </p:cNvSpPr>
          <p:nvPr/>
        </p:nvSpPr>
        <p:spPr bwMode="auto">
          <a:xfrm>
            <a:off x="7627938" y="1114425"/>
            <a:ext cx="85725" cy="93663"/>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247" name="AutoShape 119"/>
          <p:cNvSpPr>
            <a:spLocks noChangeArrowheads="1"/>
          </p:cNvSpPr>
          <p:nvPr/>
        </p:nvSpPr>
        <p:spPr bwMode="auto">
          <a:xfrm>
            <a:off x="6351588" y="1470025"/>
            <a:ext cx="85725" cy="93663"/>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248" name="AutoShape 119"/>
          <p:cNvSpPr>
            <a:spLocks noChangeArrowheads="1"/>
          </p:cNvSpPr>
          <p:nvPr/>
        </p:nvSpPr>
        <p:spPr bwMode="auto">
          <a:xfrm>
            <a:off x="7165975" y="1458913"/>
            <a:ext cx="85725" cy="93662"/>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grpSp>
        <p:nvGrpSpPr>
          <p:cNvPr id="9249" name="Group 220"/>
          <p:cNvGrpSpPr>
            <a:grpSpLocks/>
          </p:cNvGrpSpPr>
          <p:nvPr/>
        </p:nvGrpSpPr>
        <p:grpSpPr bwMode="auto">
          <a:xfrm>
            <a:off x="3900488" y="1144588"/>
            <a:ext cx="88900" cy="1452562"/>
            <a:chOff x="3900080" y="4419908"/>
            <a:chExt cx="89888" cy="1453219"/>
          </a:xfrm>
        </p:grpSpPr>
        <p:sp>
          <p:nvSpPr>
            <p:cNvPr id="9321" name="Line 20"/>
            <p:cNvSpPr>
              <a:spLocks noChangeShapeType="1"/>
            </p:cNvSpPr>
            <p:nvPr/>
          </p:nvSpPr>
          <p:spPr bwMode="auto">
            <a:xfrm rot="-5400000">
              <a:off x="3762144" y="5598419"/>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322" name="AutoShape 119"/>
            <p:cNvSpPr>
              <a:spLocks noChangeArrowheads="1"/>
            </p:cNvSpPr>
            <p:nvPr/>
          </p:nvSpPr>
          <p:spPr bwMode="auto">
            <a:xfrm>
              <a:off x="3900080" y="5323714"/>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323" name="Line 20"/>
            <p:cNvSpPr>
              <a:spLocks noChangeShapeType="1"/>
            </p:cNvSpPr>
            <p:nvPr/>
          </p:nvSpPr>
          <p:spPr bwMode="auto">
            <a:xfrm rot="-5400000">
              <a:off x="3762144" y="5146516"/>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324" name="AutoShape 119"/>
            <p:cNvSpPr>
              <a:spLocks noChangeArrowheads="1"/>
            </p:cNvSpPr>
            <p:nvPr/>
          </p:nvSpPr>
          <p:spPr bwMode="auto">
            <a:xfrm>
              <a:off x="3900080" y="4871811"/>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325" name="Line 20"/>
            <p:cNvSpPr>
              <a:spLocks noChangeShapeType="1"/>
            </p:cNvSpPr>
            <p:nvPr/>
          </p:nvSpPr>
          <p:spPr bwMode="auto">
            <a:xfrm rot="-5400000">
              <a:off x="3762144" y="4694613"/>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326" name="AutoShape 119"/>
            <p:cNvSpPr>
              <a:spLocks noChangeArrowheads="1"/>
            </p:cNvSpPr>
            <p:nvPr/>
          </p:nvSpPr>
          <p:spPr bwMode="auto">
            <a:xfrm>
              <a:off x="3900080" y="4419908"/>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327" name="AutoShape 119"/>
            <p:cNvSpPr>
              <a:spLocks noChangeArrowheads="1"/>
            </p:cNvSpPr>
            <p:nvPr/>
          </p:nvSpPr>
          <p:spPr bwMode="auto">
            <a:xfrm>
              <a:off x="3900080" y="5775620"/>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grpSp>
      <p:grpSp>
        <p:nvGrpSpPr>
          <p:cNvPr id="9250" name="Group 178"/>
          <p:cNvGrpSpPr>
            <a:grpSpLocks/>
          </p:cNvGrpSpPr>
          <p:nvPr/>
        </p:nvGrpSpPr>
        <p:grpSpPr bwMode="auto">
          <a:xfrm>
            <a:off x="4348163" y="1144588"/>
            <a:ext cx="90487" cy="1452562"/>
            <a:chOff x="4828144" y="4464268"/>
            <a:chExt cx="89888" cy="1453219"/>
          </a:xfrm>
        </p:grpSpPr>
        <p:sp>
          <p:nvSpPr>
            <p:cNvPr id="9314" name="Line 20"/>
            <p:cNvSpPr>
              <a:spLocks noChangeShapeType="1"/>
            </p:cNvSpPr>
            <p:nvPr/>
          </p:nvSpPr>
          <p:spPr bwMode="auto">
            <a:xfrm rot="-5400000">
              <a:off x="4690208" y="5642779"/>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315" name="AutoShape 119"/>
            <p:cNvSpPr>
              <a:spLocks noChangeArrowheads="1"/>
            </p:cNvSpPr>
            <p:nvPr/>
          </p:nvSpPr>
          <p:spPr bwMode="auto">
            <a:xfrm>
              <a:off x="4828144" y="5368074"/>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316" name="Line 20"/>
            <p:cNvSpPr>
              <a:spLocks noChangeShapeType="1"/>
            </p:cNvSpPr>
            <p:nvPr/>
          </p:nvSpPr>
          <p:spPr bwMode="auto">
            <a:xfrm rot="-5400000">
              <a:off x="4690208" y="5190876"/>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317" name="AutoShape 119"/>
            <p:cNvSpPr>
              <a:spLocks noChangeArrowheads="1"/>
            </p:cNvSpPr>
            <p:nvPr/>
          </p:nvSpPr>
          <p:spPr bwMode="auto">
            <a:xfrm>
              <a:off x="4828144" y="4916171"/>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318" name="Line 20"/>
            <p:cNvSpPr>
              <a:spLocks noChangeShapeType="1"/>
            </p:cNvSpPr>
            <p:nvPr/>
          </p:nvSpPr>
          <p:spPr bwMode="auto">
            <a:xfrm rot="-5400000">
              <a:off x="4690208" y="4738973"/>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319" name="AutoShape 119"/>
            <p:cNvSpPr>
              <a:spLocks noChangeArrowheads="1"/>
            </p:cNvSpPr>
            <p:nvPr/>
          </p:nvSpPr>
          <p:spPr bwMode="auto">
            <a:xfrm>
              <a:off x="4828144" y="4464268"/>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320" name="AutoShape 119"/>
            <p:cNvSpPr>
              <a:spLocks noChangeArrowheads="1"/>
            </p:cNvSpPr>
            <p:nvPr/>
          </p:nvSpPr>
          <p:spPr bwMode="auto">
            <a:xfrm>
              <a:off x="4828144" y="5819980"/>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grpSp>
      <p:grpSp>
        <p:nvGrpSpPr>
          <p:cNvPr id="9251" name="Group 186"/>
          <p:cNvGrpSpPr>
            <a:grpSpLocks/>
          </p:cNvGrpSpPr>
          <p:nvPr/>
        </p:nvGrpSpPr>
        <p:grpSpPr bwMode="auto">
          <a:xfrm>
            <a:off x="4795838" y="1144588"/>
            <a:ext cx="90487" cy="1452562"/>
            <a:chOff x="4828144" y="4464268"/>
            <a:chExt cx="89888" cy="1453219"/>
          </a:xfrm>
        </p:grpSpPr>
        <p:sp>
          <p:nvSpPr>
            <p:cNvPr id="9307" name="Line 20"/>
            <p:cNvSpPr>
              <a:spLocks noChangeShapeType="1"/>
            </p:cNvSpPr>
            <p:nvPr/>
          </p:nvSpPr>
          <p:spPr bwMode="auto">
            <a:xfrm rot="-5400000">
              <a:off x="4690208" y="5642779"/>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308" name="AutoShape 119"/>
            <p:cNvSpPr>
              <a:spLocks noChangeArrowheads="1"/>
            </p:cNvSpPr>
            <p:nvPr/>
          </p:nvSpPr>
          <p:spPr bwMode="auto">
            <a:xfrm>
              <a:off x="4828144" y="5368074"/>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309" name="Line 20"/>
            <p:cNvSpPr>
              <a:spLocks noChangeShapeType="1"/>
            </p:cNvSpPr>
            <p:nvPr/>
          </p:nvSpPr>
          <p:spPr bwMode="auto">
            <a:xfrm rot="-5400000">
              <a:off x="4690208" y="5190876"/>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310" name="AutoShape 119"/>
            <p:cNvSpPr>
              <a:spLocks noChangeArrowheads="1"/>
            </p:cNvSpPr>
            <p:nvPr/>
          </p:nvSpPr>
          <p:spPr bwMode="auto">
            <a:xfrm>
              <a:off x="4828144" y="4916171"/>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311" name="Line 20"/>
            <p:cNvSpPr>
              <a:spLocks noChangeShapeType="1"/>
            </p:cNvSpPr>
            <p:nvPr/>
          </p:nvSpPr>
          <p:spPr bwMode="auto">
            <a:xfrm rot="-5400000">
              <a:off x="4690208" y="4738973"/>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312" name="AutoShape 119"/>
            <p:cNvSpPr>
              <a:spLocks noChangeArrowheads="1"/>
            </p:cNvSpPr>
            <p:nvPr/>
          </p:nvSpPr>
          <p:spPr bwMode="auto">
            <a:xfrm>
              <a:off x="4828144" y="4464268"/>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313" name="AutoShape 119"/>
            <p:cNvSpPr>
              <a:spLocks noChangeArrowheads="1"/>
            </p:cNvSpPr>
            <p:nvPr/>
          </p:nvSpPr>
          <p:spPr bwMode="auto">
            <a:xfrm>
              <a:off x="4828144" y="5819980"/>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grpSp>
      <p:grpSp>
        <p:nvGrpSpPr>
          <p:cNvPr id="9252" name="Group 194"/>
          <p:cNvGrpSpPr>
            <a:grpSpLocks/>
          </p:cNvGrpSpPr>
          <p:nvPr/>
        </p:nvGrpSpPr>
        <p:grpSpPr bwMode="auto">
          <a:xfrm>
            <a:off x="5245100" y="1144588"/>
            <a:ext cx="88900" cy="1452562"/>
            <a:chOff x="4828144" y="4464268"/>
            <a:chExt cx="89888" cy="1453219"/>
          </a:xfrm>
        </p:grpSpPr>
        <p:sp>
          <p:nvSpPr>
            <p:cNvPr id="9300" name="Line 20"/>
            <p:cNvSpPr>
              <a:spLocks noChangeShapeType="1"/>
            </p:cNvSpPr>
            <p:nvPr/>
          </p:nvSpPr>
          <p:spPr bwMode="auto">
            <a:xfrm rot="-5400000">
              <a:off x="4690208" y="5642779"/>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301" name="AutoShape 119"/>
            <p:cNvSpPr>
              <a:spLocks noChangeArrowheads="1"/>
            </p:cNvSpPr>
            <p:nvPr/>
          </p:nvSpPr>
          <p:spPr bwMode="auto">
            <a:xfrm>
              <a:off x="4828144" y="5368074"/>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302" name="Line 20"/>
            <p:cNvSpPr>
              <a:spLocks noChangeShapeType="1"/>
            </p:cNvSpPr>
            <p:nvPr/>
          </p:nvSpPr>
          <p:spPr bwMode="auto">
            <a:xfrm rot="-5400000">
              <a:off x="4690208" y="5190876"/>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303" name="AutoShape 119"/>
            <p:cNvSpPr>
              <a:spLocks noChangeArrowheads="1"/>
            </p:cNvSpPr>
            <p:nvPr/>
          </p:nvSpPr>
          <p:spPr bwMode="auto">
            <a:xfrm>
              <a:off x="4828144" y="4916171"/>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304" name="Line 20"/>
            <p:cNvSpPr>
              <a:spLocks noChangeShapeType="1"/>
            </p:cNvSpPr>
            <p:nvPr/>
          </p:nvSpPr>
          <p:spPr bwMode="auto">
            <a:xfrm rot="-5400000">
              <a:off x="4690208" y="4738973"/>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305" name="AutoShape 119"/>
            <p:cNvSpPr>
              <a:spLocks noChangeArrowheads="1"/>
            </p:cNvSpPr>
            <p:nvPr/>
          </p:nvSpPr>
          <p:spPr bwMode="auto">
            <a:xfrm>
              <a:off x="4828144" y="4464268"/>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306" name="AutoShape 119"/>
            <p:cNvSpPr>
              <a:spLocks noChangeArrowheads="1"/>
            </p:cNvSpPr>
            <p:nvPr/>
          </p:nvSpPr>
          <p:spPr bwMode="auto">
            <a:xfrm>
              <a:off x="4828144" y="5819980"/>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grpSp>
      <p:grpSp>
        <p:nvGrpSpPr>
          <p:cNvPr id="9253" name="Group 209"/>
          <p:cNvGrpSpPr>
            <a:grpSpLocks/>
          </p:cNvGrpSpPr>
          <p:nvPr/>
        </p:nvGrpSpPr>
        <p:grpSpPr bwMode="auto">
          <a:xfrm>
            <a:off x="3992563" y="1203325"/>
            <a:ext cx="366712" cy="1355725"/>
            <a:chOff x="3997568" y="4478517"/>
            <a:chExt cx="365760" cy="1356462"/>
          </a:xfrm>
        </p:grpSpPr>
        <p:sp>
          <p:nvSpPr>
            <p:cNvPr id="9296" name="Line 20"/>
            <p:cNvSpPr>
              <a:spLocks noChangeShapeType="1"/>
            </p:cNvSpPr>
            <p:nvPr/>
          </p:nvSpPr>
          <p:spPr bwMode="auto">
            <a:xfrm>
              <a:off x="3997568" y="5373727"/>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97" name="Line 20"/>
            <p:cNvSpPr>
              <a:spLocks noChangeShapeType="1"/>
            </p:cNvSpPr>
            <p:nvPr/>
          </p:nvSpPr>
          <p:spPr bwMode="auto">
            <a:xfrm>
              <a:off x="3997568" y="4926122"/>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98" name="Line 20"/>
            <p:cNvSpPr>
              <a:spLocks noChangeShapeType="1"/>
            </p:cNvSpPr>
            <p:nvPr/>
          </p:nvSpPr>
          <p:spPr bwMode="auto">
            <a:xfrm>
              <a:off x="3997568" y="4478517"/>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99" name="Line 20"/>
            <p:cNvSpPr>
              <a:spLocks noChangeShapeType="1"/>
            </p:cNvSpPr>
            <p:nvPr/>
          </p:nvSpPr>
          <p:spPr bwMode="auto">
            <a:xfrm>
              <a:off x="3997568" y="5834979"/>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grpSp>
      <p:grpSp>
        <p:nvGrpSpPr>
          <p:cNvPr id="9254" name="Group 210"/>
          <p:cNvGrpSpPr>
            <a:grpSpLocks/>
          </p:cNvGrpSpPr>
          <p:nvPr/>
        </p:nvGrpSpPr>
        <p:grpSpPr bwMode="auto">
          <a:xfrm>
            <a:off x="4441825" y="1203325"/>
            <a:ext cx="365125" cy="1355725"/>
            <a:chOff x="3997568" y="4478517"/>
            <a:chExt cx="365760" cy="1356462"/>
          </a:xfrm>
        </p:grpSpPr>
        <p:sp>
          <p:nvSpPr>
            <p:cNvPr id="9292" name="Line 20"/>
            <p:cNvSpPr>
              <a:spLocks noChangeShapeType="1"/>
            </p:cNvSpPr>
            <p:nvPr/>
          </p:nvSpPr>
          <p:spPr bwMode="auto">
            <a:xfrm>
              <a:off x="3997568" y="5373727"/>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93" name="Line 20"/>
            <p:cNvSpPr>
              <a:spLocks noChangeShapeType="1"/>
            </p:cNvSpPr>
            <p:nvPr/>
          </p:nvSpPr>
          <p:spPr bwMode="auto">
            <a:xfrm>
              <a:off x="3997568" y="4926122"/>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94" name="Line 20"/>
            <p:cNvSpPr>
              <a:spLocks noChangeShapeType="1"/>
            </p:cNvSpPr>
            <p:nvPr/>
          </p:nvSpPr>
          <p:spPr bwMode="auto">
            <a:xfrm>
              <a:off x="3997568" y="4478517"/>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95" name="Line 20"/>
            <p:cNvSpPr>
              <a:spLocks noChangeShapeType="1"/>
            </p:cNvSpPr>
            <p:nvPr/>
          </p:nvSpPr>
          <p:spPr bwMode="auto">
            <a:xfrm>
              <a:off x="3997568" y="5834979"/>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grpSp>
      <p:grpSp>
        <p:nvGrpSpPr>
          <p:cNvPr id="9255" name="Group 215"/>
          <p:cNvGrpSpPr>
            <a:grpSpLocks/>
          </p:cNvGrpSpPr>
          <p:nvPr/>
        </p:nvGrpSpPr>
        <p:grpSpPr bwMode="auto">
          <a:xfrm>
            <a:off x="4889500" y="1203325"/>
            <a:ext cx="365125" cy="1355725"/>
            <a:chOff x="3997568" y="4478517"/>
            <a:chExt cx="365760" cy="1356462"/>
          </a:xfrm>
        </p:grpSpPr>
        <p:sp>
          <p:nvSpPr>
            <p:cNvPr id="9288" name="Line 20"/>
            <p:cNvSpPr>
              <a:spLocks noChangeShapeType="1"/>
            </p:cNvSpPr>
            <p:nvPr/>
          </p:nvSpPr>
          <p:spPr bwMode="auto">
            <a:xfrm>
              <a:off x="3997568" y="5373727"/>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89" name="Line 20"/>
            <p:cNvSpPr>
              <a:spLocks noChangeShapeType="1"/>
            </p:cNvSpPr>
            <p:nvPr/>
          </p:nvSpPr>
          <p:spPr bwMode="auto">
            <a:xfrm>
              <a:off x="3997568" y="4926122"/>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90" name="Line 20"/>
            <p:cNvSpPr>
              <a:spLocks noChangeShapeType="1"/>
            </p:cNvSpPr>
            <p:nvPr/>
          </p:nvSpPr>
          <p:spPr bwMode="auto">
            <a:xfrm>
              <a:off x="3997568" y="4478517"/>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91" name="Line 20"/>
            <p:cNvSpPr>
              <a:spLocks noChangeShapeType="1"/>
            </p:cNvSpPr>
            <p:nvPr/>
          </p:nvSpPr>
          <p:spPr bwMode="auto">
            <a:xfrm>
              <a:off x="3997568" y="5834979"/>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grpSp>
      <p:grpSp>
        <p:nvGrpSpPr>
          <p:cNvPr id="9256" name="Group 238"/>
          <p:cNvGrpSpPr>
            <a:grpSpLocks/>
          </p:cNvGrpSpPr>
          <p:nvPr/>
        </p:nvGrpSpPr>
        <p:grpSpPr bwMode="auto">
          <a:xfrm>
            <a:off x="715963" y="2155825"/>
            <a:ext cx="2397125" cy="92075"/>
            <a:chOff x="442925" y="2169525"/>
            <a:chExt cx="2397588" cy="92161"/>
          </a:xfrm>
        </p:grpSpPr>
        <p:grpSp>
          <p:nvGrpSpPr>
            <p:cNvPr id="9274" name="Group 221"/>
            <p:cNvGrpSpPr>
              <a:grpSpLocks/>
            </p:cNvGrpSpPr>
            <p:nvPr/>
          </p:nvGrpSpPr>
          <p:grpSpPr bwMode="auto">
            <a:xfrm rot="5400000">
              <a:off x="1015599" y="1596851"/>
              <a:ext cx="89888" cy="1235236"/>
              <a:chOff x="4828144" y="4464268"/>
              <a:chExt cx="89888" cy="1453219"/>
            </a:xfrm>
          </p:grpSpPr>
          <p:sp>
            <p:nvSpPr>
              <p:cNvPr id="9281" name="Line 20"/>
              <p:cNvSpPr>
                <a:spLocks noChangeShapeType="1"/>
              </p:cNvSpPr>
              <p:nvPr/>
            </p:nvSpPr>
            <p:spPr bwMode="auto">
              <a:xfrm rot="-5400000">
                <a:off x="4690208" y="5642779"/>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82" name="AutoShape 119"/>
              <p:cNvSpPr>
                <a:spLocks noChangeArrowheads="1"/>
              </p:cNvSpPr>
              <p:nvPr/>
            </p:nvSpPr>
            <p:spPr bwMode="auto">
              <a:xfrm>
                <a:off x="4828144" y="5368074"/>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283" name="Line 20"/>
              <p:cNvSpPr>
                <a:spLocks noChangeShapeType="1"/>
              </p:cNvSpPr>
              <p:nvPr/>
            </p:nvSpPr>
            <p:spPr bwMode="auto">
              <a:xfrm rot="-5400000">
                <a:off x="4690208" y="5190876"/>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84" name="AutoShape 119"/>
              <p:cNvSpPr>
                <a:spLocks noChangeArrowheads="1"/>
              </p:cNvSpPr>
              <p:nvPr/>
            </p:nvSpPr>
            <p:spPr bwMode="auto">
              <a:xfrm>
                <a:off x="4828144" y="4916171"/>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285" name="Line 20"/>
              <p:cNvSpPr>
                <a:spLocks noChangeShapeType="1"/>
              </p:cNvSpPr>
              <p:nvPr/>
            </p:nvSpPr>
            <p:spPr bwMode="auto">
              <a:xfrm rot="-5400000">
                <a:off x="4690208" y="4738973"/>
                <a:ext cx="365760"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86" name="AutoShape 119"/>
              <p:cNvSpPr>
                <a:spLocks noChangeArrowheads="1"/>
              </p:cNvSpPr>
              <p:nvPr/>
            </p:nvSpPr>
            <p:spPr bwMode="auto">
              <a:xfrm>
                <a:off x="4828144" y="4464268"/>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287" name="AutoShape 119"/>
              <p:cNvSpPr>
                <a:spLocks noChangeArrowheads="1"/>
              </p:cNvSpPr>
              <p:nvPr/>
            </p:nvSpPr>
            <p:spPr bwMode="auto">
              <a:xfrm>
                <a:off x="4828144" y="5819980"/>
                <a:ext cx="89888" cy="975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grpSp>
        <p:sp>
          <p:nvSpPr>
            <p:cNvPr id="9275" name="Line 20"/>
            <p:cNvSpPr>
              <a:spLocks noChangeShapeType="1"/>
            </p:cNvSpPr>
            <p:nvPr/>
          </p:nvSpPr>
          <p:spPr bwMode="auto">
            <a:xfrm>
              <a:off x="1683331" y="2216741"/>
              <a:ext cx="310896"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76" name="AutoShape 119"/>
            <p:cNvSpPr>
              <a:spLocks noChangeArrowheads="1"/>
            </p:cNvSpPr>
            <p:nvPr/>
          </p:nvSpPr>
          <p:spPr bwMode="auto">
            <a:xfrm rot="5400000">
              <a:off x="1985894" y="2175301"/>
              <a:ext cx="89888" cy="82881"/>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277" name="Line 20"/>
            <p:cNvSpPr>
              <a:spLocks noChangeShapeType="1"/>
            </p:cNvSpPr>
            <p:nvPr/>
          </p:nvSpPr>
          <p:spPr bwMode="auto">
            <a:xfrm>
              <a:off x="2067448" y="2216741"/>
              <a:ext cx="310896"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78" name="AutoShape 119"/>
            <p:cNvSpPr>
              <a:spLocks noChangeArrowheads="1"/>
            </p:cNvSpPr>
            <p:nvPr/>
          </p:nvSpPr>
          <p:spPr bwMode="auto">
            <a:xfrm rot="5400000">
              <a:off x="2370011" y="2175301"/>
              <a:ext cx="89888" cy="82881"/>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279" name="Line 20"/>
            <p:cNvSpPr>
              <a:spLocks noChangeShapeType="1"/>
            </p:cNvSpPr>
            <p:nvPr/>
          </p:nvSpPr>
          <p:spPr bwMode="auto">
            <a:xfrm>
              <a:off x="2451566" y="2216741"/>
              <a:ext cx="310896" cy="0"/>
            </a:xfrm>
            <a:prstGeom prst="line">
              <a:avLst/>
            </a:prstGeom>
            <a:noFill/>
            <a:ln w="19050">
              <a:solidFill>
                <a:schemeClr val="tx1"/>
              </a:solidFill>
              <a:round/>
              <a:headEnd type="none" w="sm" len="sm"/>
              <a:tailEnd type="stealth" w="med" len="lg"/>
            </a:ln>
          </p:spPr>
          <p:txBody>
            <a:bodyPr wrap="none" anchor="ctr"/>
            <a:lstStyle/>
            <a:p>
              <a:endParaRPr lang="en-US"/>
            </a:p>
          </p:txBody>
        </p:sp>
        <p:sp>
          <p:nvSpPr>
            <p:cNvPr id="9280" name="AutoShape 119"/>
            <p:cNvSpPr>
              <a:spLocks noChangeArrowheads="1"/>
            </p:cNvSpPr>
            <p:nvPr/>
          </p:nvSpPr>
          <p:spPr bwMode="auto">
            <a:xfrm rot="5400000">
              <a:off x="2754129" y="2175301"/>
              <a:ext cx="89888" cy="82881"/>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grpSp>
      <p:grpSp>
        <p:nvGrpSpPr>
          <p:cNvPr id="9257" name="Group 249"/>
          <p:cNvGrpSpPr>
            <a:grpSpLocks/>
          </p:cNvGrpSpPr>
          <p:nvPr/>
        </p:nvGrpSpPr>
        <p:grpSpPr bwMode="auto">
          <a:xfrm>
            <a:off x="615950" y="1825625"/>
            <a:ext cx="2692400" cy="400050"/>
            <a:chOff x="616420" y="1826264"/>
            <a:chExt cx="2691840" cy="400110"/>
          </a:xfrm>
        </p:grpSpPr>
        <p:sp>
          <p:nvSpPr>
            <p:cNvPr id="9267" name="Text Box 127"/>
            <p:cNvSpPr txBox="1">
              <a:spLocks noChangeArrowheads="1"/>
            </p:cNvSpPr>
            <p:nvPr/>
          </p:nvSpPr>
          <p:spPr bwMode="auto">
            <a:xfrm>
              <a:off x="1002585" y="1826264"/>
              <a:ext cx="374853" cy="400110"/>
            </a:xfrm>
            <a:prstGeom prst="rect">
              <a:avLst/>
            </a:prstGeom>
            <a:noFill/>
            <a:ln w="12700">
              <a:noFill/>
              <a:miter lim="800000"/>
              <a:headEnd type="none" w="sm" len="sm"/>
              <a:tailEnd type="none" w="sm" len="sm"/>
            </a:ln>
          </p:spPr>
          <p:txBody>
            <a:bodyPr>
              <a:spAutoFit/>
            </a:bodyPr>
            <a:lstStyle/>
            <a:p>
              <a:pPr>
                <a:spcBef>
                  <a:spcPct val="50000"/>
                </a:spcBef>
              </a:pPr>
              <a:r>
                <a:rPr lang="en-US" i="0">
                  <a:solidFill>
                    <a:srgbClr val="0033CC"/>
                  </a:solidFill>
                  <a:latin typeface="Calibri" pitchFamily="34" charset="0"/>
                </a:rPr>
                <a:t>2</a:t>
              </a:r>
            </a:p>
          </p:txBody>
        </p:sp>
        <p:sp>
          <p:nvSpPr>
            <p:cNvPr id="9268" name="Text Box 128"/>
            <p:cNvSpPr txBox="1">
              <a:spLocks noChangeArrowheads="1"/>
            </p:cNvSpPr>
            <p:nvPr/>
          </p:nvSpPr>
          <p:spPr bwMode="auto">
            <a:xfrm>
              <a:off x="1774915" y="1826264"/>
              <a:ext cx="374853" cy="400110"/>
            </a:xfrm>
            <a:prstGeom prst="rect">
              <a:avLst/>
            </a:prstGeom>
            <a:noFill/>
            <a:ln w="12700">
              <a:noFill/>
              <a:miter lim="800000"/>
              <a:headEnd type="none" w="sm" len="sm"/>
              <a:tailEnd type="none" w="sm" len="sm"/>
            </a:ln>
          </p:spPr>
          <p:txBody>
            <a:bodyPr>
              <a:spAutoFit/>
            </a:bodyPr>
            <a:lstStyle/>
            <a:p>
              <a:pPr>
                <a:spcBef>
                  <a:spcPct val="50000"/>
                </a:spcBef>
              </a:pPr>
              <a:r>
                <a:rPr lang="en-US" i="0">
                  <a:solidFill>
                    <a:srgbClr val="0033CC"/>
                  </a:solidFill>
                  <a:latin typeface="Calibri" pitchFamily="34" charset="0"/>
                </a:rPr>
                <a:t>4</a:t>
              </a:r>
            </a:p>
          </p:txBody>
        </p:sp>
        <p:sp>
          <p:nvSpPr>
            <p:cNvPr id="9269" name="Text Box 129"/>
            <p:cNvSpPr txBox="1">
              <a:spLocks noChangeArrowheads="1"/>
            </p:cNvSpPr>
            <p:nvPr/>
          </p:nvSpPr>
          <p:spPr bwMode="auto">
            <a:xfrm>
              <a:off x="2161080" y="1826264"/>
              <a:ext cx="374853" cy="400110"/>
            </a:xfrm>
            <a:prstGeom prst="rect">
              <a:avLst/>
            </a:prstGeom>
            <a:noFill/>
            <a:ln w="12700">
              <a:noFill/>
              <a:miter lim="800000"/>
              <a:headEnd type="none" w="sm" len="sm"/>
              <a:tailEnd type="none" w="sm" len="sm"/>
            </a:ln>
          </p:spPr>
          <p:txBody>
            <a:bodyPr>
              <a:spAutoFit/>
            </a:bodyPr>
            <a:lstStyle/>
            <a:p>
              <a:pPr>
                <a:spcBef>
                  <a:spcPct val="50000"/>
                </a:spcBef>
              </a:pPr>
              <a:r>
                <a:rPr lang="en-US" i="0">
                  <a:solidFill>
                    <a:srgbClr val="0033CC"/>
                  </a:solidFill>
                  <a:latin typeface="Calibri" pitchFamily="34" charset="0"/>
                </a:rPr>
                <a:t>3</a:t>
              </a:r>
            </a:p>
          </p:txBody>
        </p:sp>
        <p:sp>
          <p:nvSpPr>
            <p:cNvPr id="9270" name="Text Box 130"/>
            <p:cNvSpPr txBox="1">
              <a:spLocks noChangeArrowheads="1"/>
            </p:cNvSpPr>
            <p:nvPr/>
          </p:nvSpPr>
          <p:spPr bwMode="auto">
            <a:xfrm>
              <a:off x="2933407" y="1826264"/>
              <a:ext cx="374853" cy="400110"/>
            </a:xfrm>
            <a:prstGeom prst="rect">
              <a:avLst/>
            </a:prstGeom>
            <a:noFill/>
            <a:ln w="12700">
              <a:noFill/>
              <a:miter lim="800000"/>
              <a:headEnd type="none" w="sm" len="sm"/>
              <a:tailEnd type="none" w="sm" len="sm"/>
            </a:ln>
          </p:spPr>
          <p:txBody>
            <a:bodyPr>
              <a:spAutoFit/>
            </a:bodyPr>
            <a:lstStyle/>
            <a:p>
              <a:pPr>
                <a:spcBef>
                  <a:spcPct val="50000"/>
                </a:spcBef>
              </a:pPr>
              <a:r>
                <a:rPr lang="en-US" i="0">
                  <a:solidFill>
                    <a:srgbClr val="0033CC"/>
                  </a:solidFill>
                  <a:latin typeface="Calibri" pitchFamily="34" charset="0"/>
                </a:rPr>
                <a:t>7</a:t>
              </a:r>
            </a:p>
          </p:txBody>
        </p:sp>
        <p:sp>
          <p:nvSpPr>
            <p:cNvPr id="9271" name="Text Box 131"/>
            <p:cNvSpPr txBox="1">
              <a:spLocks noChangeArrowheads="1"/>
            </p:cNvSpPr>
            <p:nvPr/>
          </p:nvSpPr>
          <p:spPr bwMode="auto">
            <a:xfrm>
              <a:off x="2547244" y="1826264"/>
              <a:ext cx="374853" cy="400110"/>
            </a:xfrm>
            <a:prstGeom prst="rect">
              <a:avLst/>
            </a:prstGeom>
            <a:noFill/>
            <a:ln w="12700">
              <a:noFill/>
              <a:miter lim="800000"/>
              <a:headEnd type="none" w="sm" len="sm"/>
              <a:tailEnd type="none" w="sm" len="sm"/>
            </a:ln>
          </p:spPr>
          <p:txBody>
            <a:bodyPr>
              <a:spAutoFit/>
            </a:bodyPr>
            <a:lstStyle/>
            <a:p>
              <a:pPr>
                <a:spcBef>
                  <a:spcPct val="50000"/>
                </a:spcBef>
              </a:pPr>
              <a:r>
                <a:rPr lang="en-US" i="0">
                  <a:solidFill>
                    <a:srgbClr val="0033CC"/>
                  </a:solidFill>
                  <a:latin typeface="Calibri" pitchFamily="34" charset="0"/>
                </a:rPr>
                <a:t>6</a:t>
              </a:r>
            </a:p>
          </p:txBody>
        </p:sp>
        <p:sp>
          <p:nvSpPr>
            <p:cNvPr id="9272" name="Text Box 132"/>
            <p:cNvSpPr txBox="1">
              <a:spLocks noChangeArrowheads="1"/>
            </p:cNvSpPr>
            <p:nvPr/>
          </p:nvSpPr>
          <p:spPr bwMode="auto">
            <a:xfrm>
              <a:off x="1388750" y="1826264"/>
              <a:ext cx="374853" cy="400110"/>
            </a:xfrm>
            <a:prstGeom prst="rect">
              <a:avLst/>
            </a:prstGeom>
            <a:noFill/>
            <a:ln w="12700">
              <a:noFill/>
              <a:miter lim="800000"/>
              <a:headEnd type="none" w="sm" len="sm"/>
              <a:tailEnd type="none" w="sm" len="sm"/>
            </a:ln>
          </p:spPr>
          <p:txBody>
            <a:bodyPr>
              <a:spAutoFit/>
            </a:bodyPr>
            <a:lstStyle/>
            <a:p>
              <a:pPr>
                <a:spcBef>
                  <a:spcPct val="50000"/>
                </a:spcBef>
              </a:pPr>
              <a:r>
                <a:rPr lang="en-US" i="0">
                  <a:solidFill>
                    <a:srgbClr val="0033CC"/>
                  </a:solidFill>
                  <a:latin typeface="Calibri" pitchFamily="34" charset="0"/>
                </a:rPr>
                <a:t>5</a:t>
              </a:r>
            </a:p>
          </p:txBody>
        </p:sp>
        <p:sp>
          <p:nvSpPr>
            <p:cNvPr id="9273" name="Text Box 127"/>
            <p:cNvSpPr txBox="1">
              <a:spLocks noChangeArrowheads="1"/>
            </p:cNvSpPr>
            <p:nvPr/>
          </p:nvSpPr>
          <p:spPr bwMode="auto">
            <a:xfrm>
              <a:off x="616420" y="1826264"/>
              <a:ext cx="374853" cy="400110"/>
            </a:xfrm>
            <a:prstGeom prst="rect">
              <a:avLst/>
            </a:prstGeom>
            <a:noFill/>
            <a:ln w="12700">
              <a:noFill/>
              <a:miter lim="800000"/>
              <a:headEnd type="none" w="sm" len="sm"/>
              <a:tailEnd type="none" w="sm" len="sm"/>
            </a:ln>
          </p:spPr>
          <p:txBody>
            <a:bodyPr>
              <a:spAutoFit/>
            </a:bodyPr>
            <a:lstStyle/>
            <a:p>
              <a:pPr>
                <a:spcBef>
                  <a:spcPct val="50000"/>
                </a:spcBef>
              </a:pPr>
              <a:r>
                <a:rPr lang="en-US" i="0">
                  <a:solidFill>
                    <a:srgbClr val="0033CC"/>
                  </a:solidFill>
                  <a:latin typeface="Calibri" pitchFamily="34" charset="0"/>
                </a:rPr>
                <a:t>1</a:t>
              </a:r>
            </a:p>
          </p:txBody>
        </p:sp>
      </p:grpSp>
      <p:sp>
        <p:nvSpPr>
          <p:cNvPr id="249" name="TextBox 248"/>
          <p:cNvSpPr txBox="1"/>
          <p:nvPr/>
        </p:nvSpPr>
        <p:spPr>
          <a:xfrm>
            <a:off x="3540125" y="984250"/>
            <a:ext cx="2355850" cy="1939925"/>
          </a:xfrm>
          <a:prstGeom prst="rect">
            <a:avLst/>
          </a:prstGeom>
          <a:noFill/>
        </p:spPr>
        <p:txBody>
          <a:bodyPr>
            <a:spAutoFit/>
          </a:bodyPr>
          <a:lstStyle/>
          <a:p>
            <a:pPr marL="457200" indent="-457200" algn="ctr">
              <a:lnSpc>
                <a:spcPct val="50000"/>
              </a:lnSpc>
              <a:buFontTx/>
              <a:buAutoNum type="arabicPlain" startAt="3"/>
            </a:pPr>
            <a:r>
              <a:rPr lang="en-US">
                <a:solidFill>
                  <a:srgbClr val="0033CC"/>
                </a:solidFill>
                <a:latin typeface="Calibri" pitchFamily="34" charset="0"/>
              </a:rPr>
              <a:t>4     5      6</a:t>
            </a:r>
          </a:p>
          <a:p>
            <a:pPr marL="457200" indent="-457200" algn="ctr">
              <a:lnSpc>
                <a:spcPct val="50000"/>
              </a:lnSpc>
            </a:pPr>
            <a:endParaRPr lang="en-US">
              <a:solidFill>
                <a:srgbClr val="0033CC"/>
              </a:solidFill>
              <a:latin typeface="Calibri" pitchFamily="34" charset="0"/>
            </a:endParaRPr>
          </a:p>
          <a:p>
            <a:pPr marL="457200" indent="-457200" algn="ctr">
              <a:lnSpc>
                <a:spcPct val="50000"/>
              </a:lnSpc>
              <a:buFontTx/>
              <a:buAutoNum type="arabicPlain" startAt="3"/>
            </a:pPr>
            <a:endParaRPr lang="en-US">
              <a:solidFill>
                <a:srgbClr val="0033CC"/>
              </a:solidFill>
              <a:latin typeface="Calibri" pitchFamily="34" charset="0"/>
            </a:endParaRPr>
          </a:p>
          <a:p>
            <a:pPr marL="457200" indent="-457200" algn="ctr">
              <a:lnSpc>
                <a:spcPct val="50000"/>
              </a:lnSpc>
              <a:buFontTx/>
              <a:buAutoNum type="arabicPlain" startAt="3"/>
            </a:pPr>
            <a:r>
              <a:rPr lang="en-US">
                <a:solidFill>
                  <a:srgbClr val="0033CC"/>
                </a:solidFill>
                <a:latin typeface="Calibri" pitchFamily="34" charset="0"/>
              </a:rPr>
              <a:t> 4     5      6</a:t>
            </a:r>
          </a:p>
          <a:p>
            <a:pPr marL="457200" indent="-457200" algn="ctr">
              <a:lnSpc>
                <a:spcPct val="50000"/>
              </a:lnSpc>
              <a:buFontTx/>
              <a:buAutoNum type="arabicPlain" startAt="3"/>
            </a:pPr>
            <a:endParaRPr lang="en-US">
              <a:solidFill>
                <a:srgbClr val="0033CC"/>
              </a:solidFill>
              <a:latin typeface="Calibri" pitchFamily="34" charset="0"/>
            </a:endParaRPr>
          </a:p>
          <a:p>
            <a:pPr marL="457200" indent="-457200" algn="ctr">
              <a:lnSpc>
                <a:spcPct val="50000"/>
              </a:lnSpc>
              <a:buFontTx/>
              <a:buAutoNum type="arabicPlain" startAt="3"/>
            </a:pPr>
            <a:endParaRPr lang="en-US">
              <a:solidFill>
                <a:srgbClr val="0033CC"/>
              </a:solidFill>
              <a:latin typeface="Calibri" pitchFamily="34" charset="0"/>
            </a:endParaRPr>
          </a:p>
          <a:p>
            <a:pPr marL="457200" indent="-457200" algn="ctr">
              <a:lnSpc>
                <a:spcPct val="50000"/>
              </a:lnSpc>
              <a:buFontTx/>
              <a:buAutoNum type="arabicPlain" startAt="2"/>
            </a:pPr>
            <a:r>
              <a:rPr lang="en-US">
                <a:solidFill>
                  <a:srgbClr val="0033CC"/>
                </a:solidFill>
                <a:latin typeface="Calibri" pitchFamily="34" charset="0"/>
              </a:rPr>
              <a:t>3     4      5</a:t>
            </a:r>
          </a:p>
          <a:p>
            <a:pPr marL="457200" indent="-457200" algn="ctr">
              <a:lnSpc>
                <a:spcPct val="50000"/>
              </a:lnSpc>
              <a:buFontTx/>
              <a:buAutoNum type="arabicPlain" startAt="2"/>
            </a:pPr>
            <a:endParaRPr lang="en-US">
              <a:solidFill>
                <a:srgbClr val="0033CC"/>
              </a:solidFill>
              <a:latin typeface="Calibri" pitchFamily="34" charset="0"/>
            </a:endParaRPr>
          </a:p>
          <a:p>
            <a:pPr marL="457200" indent="-457200" algn="ctr">
              <a:lnSpc>
                <a:spcPct val="50000"/>
              </a:lnSpc>
              <a:buFontTx/>
              <a:buAutoNum type="arabicPlain" startAt="2"/>
            </a:pPr>
            <a:endParaRPr lang="en-US">
              <a:solidFill>
                <a:srgbClr val="0033CC"/>
              </a:solidFill>
              <a:latin typeface="Calibri" pitchFamily="34" charset="0"/>
            </a:endParaRPr>
          </a:p>
          <a:p>
            <a:pPr marL="457200" indent="-457200" algn="ctr">
              <a:lnSpc>
                <a:spcPct val="50000"/>
              </a:lnSpc>
            </a:pPr>
            <a:r>
              <a:rPr lang="en-US">
                <a:solidFill>
                  <a:srgbClr val="0033CC"/>
                </a:solidFill>
                <a:latin typeface="Calibri" pitchFamily="34" charset="0"/>
              </a:rPr>
              <a:t>1      2     3      4</a:t>
            </a:r>
            <a:endParaRPr lang="en-US">
              <a:latin typeface="Calibri" pitchFamily="34" charset="0"/>
            </a:endParaRPr>
          </a:p>
          <a:p>
            <a:pPr marL="457200" indent="-457200"/>
            <a:endParaRPr lang="en-US"/>
          </a:p>
        </p:txBody>
      </p:sp>
      <p:sp>
        <p:nvSpPr>
          <p:cNvPr id="9259" name="Text Box 54"/>
          <p:cNvSpPr txBox="1">
            <a:spLocks noChangeArrowheads="1"/>
          </p:cNvSpPr>
          <p:nvPr/>
        </p:nvSpPr>
        <p:spPr bwMode="auto">
          <a:xfrm>
            <a:off x="6865938" y="841375"/>
            <a:ext cx="166687" cy="400050"/>
          </a:xfrm>
          <a:prstGeom prst="rect">
            <a:avLst/>
          </a:prstGeom>
          <a:noFill/>
          <a:ln w="12700">
            <a:noFill/>
            <a:miter lim="800000"/>
            <a:headEnd type="none" w="sm" len="sm"/>
            <a:tailEnd type="none" w="sm" len="sm"/>
          </a:ln>
        </p:spPr>
        <p:txBody>
          <a:bodyPr>
            <a:spAutoFit/>
          </a:bodyPr>
          <a:lstStyle/>
          <a:p>
            <a:pPr algn="ctr">
              <a:spcBef>
                <a:spcPct val="50000"/>
              </a:spcBef>
            </a:pPr>
            <a:r>
              <a:rPr lang="en-US" i="0">
                <a:solidFill>
                  <a:srgbClr val="0033CC"/>
                </a:solidFill>
              </a:rPr>
              <a:t>1</a:t>
            </a:r>
            <a:endParaRPr lang="en-US" sz="1800" i="0">
              <a:solidFill>
                <a:srgbClr val="0033CC"/>
              </a:solidFill>
            </a:endParaRPr>
          </a:p>
        </p:txBody>
      </p:sp>
      <p:sp>
        <p:nvSpPr>
          <p:cNvPr id="9260" name="Text Box 55"/>
          <p:cNvSpPr txBox="1">
            <a:spLocks noChangeArrowheads="1"/>
          </p:cNvSpPr>
          <p:nvPr/>
        </p:nvSpPr>
        <p:spPr bwMode="auto">
          <a:xfrm>
            <a:off x="6865938" y="1641475"/>
            <a:ext cx="166687" cy="400050"/>
          </a:xfrm>
          <a:prstGeom prst="rect">
            <a:avLst/>
          </a:prstGeom>
          <a:noFill/>
          <a:ln w="12700">
            <a:noFill/>
            <a:miter lim="800000"/>
            <a:headEnd type="none" w="sm" len="sm"/>
            <a:tailEnd type="none" w="sm" len="sm"/>
          </a:ln>
        </p:spPr>
        <p:txBody>
          <a:bodyPr>
            <a:spAutoFit/>
          </a:bodyPr>
          <a:lstStyle/>
          <a:p>
            <a:pPr algn="ctr">
              <a:spcBef>
                <a:spcPct val="50000"/>
              </a:spcBef>
            </a:pPr>
            <a:r>
              <a:rPr lang="en-US" i="0">
                <a:solidFill>
                  <a:srgbClr val="0033CC"/>
                </a:solidFill>
              </a:rPr>
              <a:t>0</a:t>
            </a:r>
            <a:endParaRPr lang="en-US" sz="1800" i="0">
              <a:solidFill>
                <a:srgbClr val="0033CC"/>
              </a:solidFill>
            </a:endParaRPr>
          </a:p>
        </p:txBody>
      </p:sp>
      <p:sp>
        <p:nvSpPr>
          <p:cNvPr id="9261" name="Text Box 57"/>
          <p:cNvSpPr txBox="1">
            <a:spLocks noChangeArrowheads="1"/>
          </p:cNvSpPr>
          <p:nvPr/>
        </p:nvSpPr>
        <p:spPr bwMode="auto">
          <a:xfrm>
            <a:off x="7697788" y="841375"/>
            <a:ext cx="165100" cy="400050"/>
          </a:xfrm>
          <a:prstGeom prst="rect">
            <a:avLst/>
          </a:prstGeom>
          <a:noFill/>
          <a:ln w="12700">
            <a:noFill/>
            <a:miter lim="800000"/>
            <a:headEnd type="none" w="sm" len="sm"/>
            <a:tailEnd type="none" w="sm" len="sm"/>
          </a:ln>
        </p:spPr>
        <p:txBody>
          <a:bodyPr>
            <a:spAutoFit/>
          </a:bodyPr>
          <a:lstStyle/>
          <a:p>
            <a:pPr algn="ctr">
              <a:spcBef>
                <a:spcPct val="50000"/>
              </a:spcBef>
            </a:pPr>
            <a:r>
              <a:rPr lang="en-US" i="0">
                <a:solidFill>
                  <a:srgbClr val="0033CC"/>
                </a:solidFill>
              </a:rPr>
              <a:t>1</a:t>
            </a:r>
            <a:endParaRPr lang="en-US" sz="1800" i="0">
              <a:solidFill>
                <a:srgbClr val="0033CC"/>
              </a:solidFill>
            </a:endParaRPr>
          </a:p>
        </p:txBody>
      </p:sp>
      <p:sp>
        <p:nvSpPr>
          <p:cNvPr id="9262" name="Text Box 59"/>
          <p:cNvSpPr txBox="1">
            <a:spLocks noChangeArrowheads="1"/>
          </p:cNvSpPr>
          <p:nvPr/>
        </p:nvSpPr>
        <p:spPr bwMode="auto">
          <a:xfrm>
            <a:off x="7710488" y="1651000"/>
            <a:ext cx="166687" cy="400050"/>
          </a:xfrm>
          <a:prstGeom prst="rect">
            <a:avLst/>
          </a:prstGeom>
          <a:noFill/>
          <a:ln w="12700">
            <a:noFill/>
            <a:miter lim="800000"/>
            <a:headEnd type="none" w="sm" len="sm"/>
            <a:tailEnd type="none" w="sm" len="sm"/>
          </a:ln>
        </p:spPr>
        <p:txBody>
          <a:bodyPr>
            <a:spAutoFit/>
          </a:bodyPr>
          <a:lstStyle/>
          <a:p>
            <a:pPr algn="ctr">
              <a:spcBef>
                <a:spcPct val="50000"/>
              </a:spcBef>
            </a:pPr>
            <a:r>
              <a:rPr lang="en-US" i="0">
                <a:solidFill>
                  <a:srgbClr val="0033CC"/>
                </a:solidFill>
              </a:rPr>
              <a:t>0</a:t>
            </a:r>
            <a:endParaRPr lang="en-US" sz="1800" i="0">
              <a:solidFill>
                <a:srgbClr val="0033CC"/>
              </a:solidFill>
            </a:endParaRPr>
          </a:p>
        </p:txBody>
      </p:sp>
      <p:grpSp>
        <p:nvGrpSpPr>
          <p:cNvPr id="9263" name="Group 325"/>
          <p:cNvGrpSpPr>
            <a:grpSpLocks/>
          </p:cNvGrpSpPr>
          <p:nvPr/>
        </p:nvGrpSpPr>
        <p:grpSpPr bwMode="auto">
          <a:xfrm>
            <a:off x="3351213" y="3556000"/>
            <a:ext cx="906462" cy="104775"/>
            <a:chOff x="3350779" y="3705591"/>
            <a:chExt cx="907675" cy="105438"/>
          </a:xfrm>
        </p:grpSpPr>
        <p:sp>
          <p:nvSpPr>
            <p:cNvPr id="9264" name="Line 40"/>
            <p:cNvSpPr>
              <a:spLocks noChangeShapeType="1"/>
            </p:cNvSpPr>
            <p:nvPr/>
          </p:nvSpPr>
          <p:spPr bwMode="auto">
            <a:xfrm>
              <a:off x="3394999" y="3763205"/>
              <a:ext cx="818876" cy="0"/>
            </a:xfrm>
            <a:prstGeom prst="line">
              <a:avLst/>
            </a:prstGeom>
            <a:noFill/>
            <a:ln w="19050">
              <a:solidFill>
                <a:srgbClr val="FF1934"/>
              </a:solidFill>
              <a:round/>
              <a:headEnd type="none" w="sm" len="sm"/>
              <a:tailEnd type="stealth" w="med" len="lg"/>
            </a:ln>
          </p:spPr>
          <p:txBody>
            <a:bodyPr wrap="none" anchor="ctr"/>
            <a:lstStyle/>
            <a:p>
              <a:endParaRPr lang="en-US"/>
            </a:p>
          </p:txBody>
        </p:sp>
        <p:sp>
          <p:nvSpPr>
            <p:cNvPr id="9265" name="AutoShape 119"/>
            <p:cNvSpPr>
              <a:spLocks noChangeArrowheads="1"/>
            </p:cNvSpPr>
            <p:nvPr/>
          </p:nvSpPr>
          <p:spPr bwMode="auto">
            <a:xfrm>
              <a:off x="3350779" y="3717422"/>
              <a:ext cx="86292" cy="936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sp>
          <p:nvSpPr>
            <p:cNvPr id="9266" name="AutoShape 119"/>
            <p:cNvSpPr>
              <a:spLocks noChangeArrowheads="1"/>
            </p:cNvSpPr>
            <p:nvPr/>
          </p:nvSpPr>
          <p:spPr bwMode="auto">
            <a:xfrm>
              <a:off x="4172162" y="3705591"/>
              <a:ext cx="86292" cy="93607"/>
            </a:xfrm>
            <a:prstGeom prst="flowChartConnector">
              <a:avLst/>
            </a:prstGeom>
            <a:solidFill>
              <a:srgbClr val="0033CC"/>
            </a:solidFill>
            <a:ln w="12700" cap="rnd">
              <a:solidFill>
                <a:schemeClr val="tx1"/>
              </a:solidFill>
              <a:round/>
              <a:headEnd type="none" w="sm" len="sm"/>
              <a:tailEnd type="none" w="sm" len="sm"/>
            </a:ln>
          </p:spPr>
          <p:txBody>
            <a:bodyPr wrap="none" anchor="ctr"/>
            <a:lstStyle/>
            <a:p>
              <a:endParaRPr lang="en-US" sz="240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87616" y="76200"/>
            <a:ext cx="8648700" cy="914400"/>
          </a:xfrm>
        </p:spPr>
        <p:txBody>
          <a:bodyPr/>
          <a:lstStyle/>
          <a:p>
            <a:r>
              <a:rPr lang="en-US" sz="2400" dirty="0" err="1" smtClean="0"/>
              <a:t>Monotonicity</a:t>
            </a:r>
            <a:r>
              <a:rPr lang="en-US" sz="2400" dirty="0" smtClean="0"/>
              <a:t> Testers via Sparse </a:t>
            </a:r>
            <a:r>
              <a:rPr lang="en-US" sz="2400" dirty="0" smtClean="0"/>
              <a:t>2-TC-spanners [Jung et al]</a:t>
            </a:r>
            <a:endParaRPr lang="en-US" sz="2400" dirty="0" smtClean="0"/>
          </a:p>
        </p:txBody>
      </p:sp>
      <p:sp>
        <p:nvSpPr>
          <p:cNvPr id="10244" name="TextBox 4"/>
          <p:cNvSpPr txBox="1">
            <a:spLocks noChangeArrowheads="1"/>
          </p:cNvSpPr>
          <p:nvPr/>
        </p:nvSpPr>
        <p:spPr bwMode="auto">
          <a:xfrm>
            <a:off x="355600" y="1487488"/>
            <a:ext cx="3560763" cy="1754187"/>
          </a:xfrm>
          <a:prstGeom prst="rect">
            <a:avLst/>
          </a:prstGeom>
          <a:noFill/>
          <a:ln w="9525">
            <a:noFill/>
            <a:miter lim="800000"/>
            <a:headEnd/>
            <a:tailEnd/>
          </a:ln>
        </p:spPr>
        <p:txBody>
          <a:bodyPr>
            <a:spAutoFit/>
          </a:bodyPr>
          <a:lstStyle/>
          <a:p>
            <a:pPr algn="ctr"/>
            <a:r>
              <a:rPr lang="en-US" sz="3600" i="0">
                <a:solidFill>
                  <a:srgbClr val="C00000"/>
                </a:solidFill>
              </a:rPr>
              <a:t>Sparse 2-TC-spanner for graph</a:t>
            </a:r>
            <a:r>
              <a:rPr lang="en-US" sz="3600"/>
              <a:t> </a:t>
            </a:r>
            <a:r>
              <a:rPr lang="en-US" sz="3600">
                <a:solidFill>
                  <a:srgbClr val="0033CC"/>
                </a:solidFill>
              </a:rPr>
              <a:t>G</a:t>
            </a:r>
          </a:p>
        </p:txBody>
      </p:sp>
      <p:sp>
        <p:nvSpPr>
          <p:cNvPr id="10245" name="Right Arrow 5"/>
          <p:cNvSpPr>
            <a:spLocks noChangeArrowheads="1"/>
          </p:cNvSpPr>
          <p:nvPr/>
        </p:nvSpPr>
        <p:spPr bwMode="auto">
          <a:xfrm>
            <a:off x="3916363" y="2052638"/>
            <a:ext cx="1528762" cy="719137"/>
          </a:xfrm>
          <a:prstGeom prst="rightArrow">
            <a:avLst>
              <a:gd name="adj1" fmla="val 50000"/>
              <a:gd name="adj2" fmla="val 50065"/>
            </a:avLst>
          </a:prstGeom>
          <a:solidFill>
            <a:schemeClr val="accent1"/>
          </a:solidFill>
          <a:ln w="12700" algn="ctr">
            <a:solidFill>
              <a:schemeClr val="tx1"/>
            </a:solidFill>
            <a:round/>
            <a:headEnd type="none" w="sm" len="sm"/>
            <a:tailEnd type="none" w="sm" len="sm"/>
          </a:ln>
        </p:spPr>
        <p:txBody>
          <a:bodyPr/>
          <a:lstStyle/>
          <a:p>
            <a:endParaRPr lang="en-US"/>
          </a:p>
        </p:txBody>
      </p:sp>
      <p:sp>
        <p:nvSpPr>
          <p:cNvPr id="10246" name="TextBox 6"/>
          <p:cNvSpPr txBox="1">
            <a:spLocks noChangeArrowheads="1"/>
          </p:cNvSpPr>
          <p:nvPr/>
        </p:nvSpPr>
        <p:spPr bwMode="auto">
          <a:xfrm>
            <a:off x="5718175" y="1487488"/>
            <a:ext cx="2894013" cy="1814512"/>
          </a:xfrm>
          <a:prstGeom prst="rect">
            <a:avLst/>
          </a:prstGeom>
          <a:noFill/>
          <a:ln w="9525">
            <a:noFill/>
            <a:miter lim="800000"/>
            <a:headEnd/>
            <a:tailEnd/>
          </a:ln>
        </p:spPr>
        <p:txBody>
          <a:bodyPr>
            <a:spAutoFit/>
          </a:bodyPr>
          <a:lstStyle/>
          <a:p>
            <a:r>
              <a:rPr lang="en-US" sz="2800" i="0">
                <a:solidFill>
                  <a:srgbClr val="C00000"/>
                </a:solidFill>
              </a:rPr>
              <a:t>Fast monotonicity tester with respect to poset given by</a:t>
            </a:r>
            <a:r>
              <a:rPr lang="en-US" sz="2800">
                <a:solidFill>
                  <a:srgbClr val="0033CC"/>
                </a:solidFill>
              </a:rPr>
              <a:t> G</a:t>
            </a:r>
          </a:p>
        </p:txBody>
      </p:sp>
      <p:sp>
        <p:nvSpPr>
          <p:cNvPr id="10247" name="TextBox 7"/>
          <p:cNvSpPr txBox="1">
            <a:spLocks noChangeArrowheads="1"/>
          </p:cNvSpPr>
          <p:nvPr/>
        </p:nvSpPr>
        <p:spPr bwMode="auto">
          <a:xfrm>
            <a:off x="1214438" y="3762375"/>
            <a:ext cx="2006600" cy="400050"/>
          </a:xfrm>
          <a:prstGeom prst="rect">
            <a:avLst/>
          </a:prstGeom>
          <a:noFill/>
          <a:ln w="9525">
            <a:noFill/>
            <a:miter lim="800000"/>
            <a:headEnd/>
            <a:tailEnd/>
          </a:ln>
        </p:spPr>
        <p:txBody>
          <a:bodyPr>
            <a:spAutoFit/>
          </a:bodyPr>
          <a:lstStyle/>
          <a:p>
            <a:pPr algn="ctr"/>
            <a:r>
              <a:rPr lang="en-US" i="0"/>
              <a:t>Size:</a:t>
            </a:r>
            <a:r>
              <a:rPr lang="en-US"/>
              <a:t> </a:t>
            </a:r>
            <a:r>
              <a:rPr lang="en-US" b="1">
                <a:solidFill>
                  <a:srgbClr val="0033CC"/>
                </a:solidFill>
              </a:rPr>
              <a:t>s(n)</a:t>
            </a:r>
          </a:p>
        </p:txBody>
      </p:sp>
      <p:sp>
        <p:nvSpPr>
          <p:cNvPr id="10248" name="TextBox 8"/>
          <p:cNvSpPr txBox="1">
            <a:spLocks noChangeArrowheads="1"/>
          </p:cNvSpPr>
          <p:nvPr/>
        </p:nvSpPr>
        <p:spPr bwMode="auto">
          <a:xfrm>
            <a:off x="5445125" y="3762375"/>
            <a:ext cx="4037013" cy="400050"/>
          </a:xfrm>
          <a:prstGeom prst="rect">
            <a:avLst/>
          </a:prstGeom>
          <a:noFill/>
          <a:ln w="9525">
            <a:noFill/>
            <a:miter lim="800000"/>
            <a:headEnd/>
            <a:tailEnd/>
          </a:ln>
        </p:spPr>
        <p:txBody>
          <a:bodyPr>
            <a:spAutoFit/>
          </a:bodyPr>
          <a:lstStyle/>
          <a:p>
            <a:r>
              <a:rPr lang="en-US" i="0" dirty="0"/>
              <a:t>Query complexity: </a:t>
            </a:r>
            <a:r>
              <a:rPr lang="en-US" b="1" dirty="0">
                <a:solidFill>
                  <a:srgbClr val="0033CC"/>
                </a:solidFill>
              </a:rPr>
              <a:t>O(s(n)/(</a:t>
            </a:r>
            <a:r>
              <a:rPr lang="en-US" b="1" dirty="0">
                <a:solidFill>
                  <a:srgbClr val="0033CC"/>
                </a:solidFill>
                <a:latin typeface="cmmi10" pitchFamily="34" charset="0"/>
              </a:rPr>
              <a:t>²</a:t>
            </a:r>
            <a:r>
              <a:rPr lang="en-US" b="1" dirty="0">
                <a:solidFill>
                  <a:srgbClr val="0033CC"/>
                </a:solidFill>
                <a:sym typeface="Symbol" pitchFamily="18" charset="2"/>
              </a:rPr>
              <a:t> n))</a:t>
            </a:r>
            <a:r>
              <a:rPr lang="en-US" b="1" dirty="0"/>
              <a:t> </a:t>
            </a:r>
          </a:p>
        </p:txBody>
      </p:sp>
      <p:sp>
        <p:nvSpPr>
          <p:cNvPr id="10249" name="TextBox 9"/>
          <p:cNvSpPr txBox="1">
            <a:spLocks noChangeArrowheads="1"/>
          </p:cNvSpPr>
          <p:nvPr/>
        </p:nvSpPr>
        <p:spPr bwMode="auto">
          <a:xfrm>
            <a:off x="533400" y="5022850"/>
            <a:ext cx="8470900" cy="830263"/>
          </a:xfrm>
          <a:prstGeom prst="rect">
            <a:avLst/>
          </a:prstGeom>
          <a:noFill/>
          <a:ln w="9525">
            <a:noFill/>
            <a:miter lim="800000"/>
            <a:headEnd/>
            <a:tailEnd/>
          </a:ln>
        </p:spPr>
        <p:txBody>
          <a:bodyPr>
            <a:spAutoFit/>
          </a:bodyPr>
          <a:lstStyle/>
          <a:p>
            <a:r>
              <a:rPr lang="en-US" sz="2400" i="0" dirty="0">
                <a:solidFill>
                  <a:srgbClr val="00B050"/>
                </a:solidFill>
              </a:rPr>
              <a:t>Tester checks for violations on randomly chosen edges of the 2-TC-spanner</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SOFYA@YOULJLSFUVWXY5MJ" val="3142"/>
  <p:tag name="FIRSTDAVID@XFZ4QLNFUVWXY5L9" val="2968"/>
  <p:tag name="ACCESSLIST" val=""/>
</p:tagLst>
</file>

<file path=ppt/tags/tag2.xml><?xml version="1.0" encoding="utf-8"?>
<p:tagLst xmlns:a="http://schemas.openxmlformats.org/drawingml/2006/main" xmlns:r="http://schemas.openxmlformats.org/officeDocument/2006/relationships" xmlns:p="http://schemas.openxmlformats.org/presentationml/2006/main">
  <p:tag name="TEXPOINT" val="template"/>
  <p:tag name="SOURCE" val="TPT1  equation \frac 1 2  template TPT1  env TPENV1  fore 0  back 16777215  eqnno 1"/>
  <p:tag name="FILENAME" val="TP_tmp"/>
  <p:tag name="ORIGWIDTH" val="2"/>
  <p:tag name="PICTUREFILESIZE" val="1256"/>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1"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1"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33515</TotalTime>
  <Words>1719</Words>
  <Application>Microsoft PowerPoint</Application>
  <PresentationFormat>화면 슬라이드 쇼(4:3)</PresentationFormat>
  <Paragraphs>324</Paragraphs>
  <Slides>17</Slides>
  <Notes>12</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17</vt:i4>
      </vt:variant>
    </vt:vector>
  </HeadingPairs>
  <TitlesOfParts>
    <vt:vector size="27" baseType="lpstr">
      <vt:lpstr>Times New Roman</vt:lpstr>
      <vt:lpstr>Arial</vt:lpstr>
      <vt:lpstr>Calibri</vt:lpstr>
      <vt:lpstr>Symbol</vt:lpstr>
      <vt:lpstr>cmsy10</vt:lpstr>
      <vt:lpstr>cmcsc10</vt:lpstr>
      <vt:lpstr>cmmi10</vt:lpstr>
      <vt:lpstr>msbm10</vt:lpstr>
      <vt:lpstr>Berlin Sans FB Demi</vt:lpstr>
      <vt:lpstr>Office Theme</vt:lpstr>
      <vt:lpstr>Transitive-Closure Spanner of   Directed Graphs</vt:lpstr>
      <vt:lpstr>Graph Spanners [Awerbuch85,Peleg Schäffer89]</vt:lpstr>
      <vt:lpstr>Transitive-Closure Spanners</vt:lpstr>
      <vt:lpstr>Example: Directed Line on n Vertices</vt:lpstr>
      <vt:lpstr>Previous work</vt:lpstr>
      <vt:lpstr>Our Contributions</vt:lpstr>
      <vt:lpstr>Application : Testing if a List is Sorted</vt:lpstr>
      <vt:lpstr>Generalization: Monotonicity over PO domains</vt:lpstr>
      <vt:lpstr>Monotonicity Testers via Sparse 2-TC-spanners [Jung et al]</vt:lpstr>
      <vt:lpstr>Our Contributions</vt:lpstr>
      <vt:lpstr>Graph Separators (for Undirected Graphs)</vt:lpstr>
      <vt:lpstr>Our Contributions</vt:lpstr>
      <vt:lpstr>Our Contributions</vt:lpstr>
      <vt:lpstr>Approximation Algorithms</vt:lpstr>
      <vt:lpstr>Approximation Algorithm: Linear Program</vt:lpstr>
      <vt:lpstr>Approximation Algorithm: LP + Sampling</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the Exact Security of  Digital Signature Schemes</dc:title>
  <dc:creator>SDTI</dc:creator>
  <cp:lastModifiedBy>Kyomin</cp:lastModifiedBy>
  <cp:revision>512</cp:revision>
  <cp:lastPrinted>1999-05-12T02:24:40Z</cp:lastPrinted>
  <dcterms:created xsi:type="dcterms:W3CDTF">1999-02-27T16:33:10Z</dcterms:created>
  <dcterms:modified xsi:type="dcterms:W3CDTF">2009-08-20T17:13:49Z</dcterms:modified>
</cp:coreProperties>
</file>